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  <p:sldMasterId id="2147483704" r:id="rId3"/>
    <p:sldMasterId id="2147483887" r:id="rId4"/>
  </p:sldMasterIdLst>
  <p:notesMasterIdLst>
    <p:notesMasterId r:id="rId65"/>
  </p:notesMasterIdLst>
  <p:sldIdLst>
    <p:sldId id="362" r:id="rId5"/>
    <p:sldId id="347" r:id="rId6"/>
    <p:sldId id="346" r:id="rId7"/>
    <p:sldId id="257" r:id="rId8"/>
    <p:sldId id="279" r:id="rId9"/>
    <p:sldId id="287" r:id="rId10"/>
    <p:sldId id="336" r:id="rId11"/>
    <p:sldId id="286" r:id="rId12"/>
    <p:sldId id="309" r:id="rId13"/>
    <p:sldId id="292" r:id="rId14"/>
    <p:sldId id="339" r:id="rId15"/>
    <p:sldId id="310" r:id="rId16"/>
    <p:sldId id="290" r:id="rId17"/>
    <p:sldId id="340" r:id="rId18"/>
    <p:sldId id="311" r:id="rId19"/>
    <p:sldId id="293" r:id="rId20"/>
    <p:sldId id="320" r:id="rId21"/>
    <p:sldId id="341" r:id="rId22"/>
    <p:sldId id="386" r:id="rId23"/>
    <p:sldId id="295" r:id="rId24"/>
    <p:sldId id="314" r:id="rId25"/>
    <p:sldId id="298" r:id="rId26"/>
    <p:sldId id="343" r:id="rId27"/>
    <p:sldId id="313" r:id="rId28"/>
    <p:sldId id="344" r:id="rId29"/>
    <p:sldId id="302" r:id="rId30"/>
    <p:sldId id="303" r:id="rId31"/>
    <p:sldId id="304" r:id="rId32"/>
    <p:sldId id="306" r:id="rId33"/>
    <p:sldId id="307" r:id="rId34"/>
    <p:sldId id="399" r:id="rId35"/>
    <p:sldId id="398" r:id="rId36"/>
    <p:sldId id="400" r:id="rId37"/>
    <p:sldId id="401" r:id="rId38"/>
    <p:sldId id="349" r:id="rId39"/>
    <p:sldId id="351" r:id="rId40"/>
    <p:sldId id="392" r:id="rId41"/>
    <p:sldId id="393" r:id="rId42"/>
    <p:sldId id="394" r:id="rId43"/>
    <p:sldId id="396" r:id="rId44"/>
    <p:sldId id="397" r:id="rId45"/>
    <p:sldId id="357" r:id="rId46"/>
    <p:sldId id="356" r:id="rId47"/>
    <p:sldId id="388" r:id="rId48"/>
    <p:sldId id="370" r:id="rId49"/>
    <p:sldId id="371" r:id="rId50"/>
    <p:sldId id="372" r:id="rId51"/>
    <p:sldId id="389" r:id="rId52"/>
    <p:sldId id="375" r:id="rId53"/>
    <p:sldId id="381" r:id="rId54"/>
    <p:sldId id="390" r:id="rId55"/>
    <p:sldId id="377" r:id="rId56"/>
    <p:sldId id="323" r:id="rId57"/>
    <p:sldId id="402" r:id="rId58"/>
    <p:sldId id="325" r:id="rId59"/>
    <p:sldId id="380" r:id="rId60"/>
    <p:sldId id="327" r:id="rId61"/>
    <p:sldId id="391" r:id="rId62"/>
    <p:sldId id="378" r:id="rId63"/>
    <p:sldId id="379" r:id="rId6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09FF"/>
    <a:srgbClr val="FF6801"/>
    <a:srgbClr val="FFFFFF"/>
    <a:srgbClr val="FF9933"/>
    <a:srgbClr val="FFA021"/>
    <a:srgbClr val="FF7209"/>
    <a:srgbClr val="FFAD09"/>
    <a:srgbClr val="000000"/>
    <a:srgbClr val="1984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5" autoAdjust="0"/>
    <p:restoredTop sz="96311" autoAdjust="0"/>
  </p:normalViewPr>
  <p:slideViewPr>
    <p:cSldViewPr>
      <p:cViewPr varScale="1">
        <p:scale>
          <a:sx n="145" d="100"/>
          <a:sy n="145" d="100"/>
        </p:scale>
        <p:origin x="113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B2AAEEF0-0776-4B95-DBA5-7ADACD12BF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84EB04DA-DC73-619C-7C79-102470D2251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A6D528A7-F0B3-0892-7A9B-B6E80FB6234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7EDB447C-1569-A055-EA85-954D180CB79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119D1918-3D72-4CB6-D29D-6410A01466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B9977963-CD8F-84EB-97B8-1635623A2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A2400F1-377F-4020-B3FA-90FCC81DBD0C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>
            <a:extLst>
              <a:ext uri="{FF2B5EF4-FFF2-40B4-BE49-F238E27FC236}">
                <a16:creationId xmlns:a16="http://schemas.microsoft.com/office/drawing/2014/main" id="{CABB571C-0324-0B61-D37A-69B94061B0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3" name="Заметки 2">
            <a:extLst>
              <a:ext uri="{FF2B5EF4-FFF2-40B4-BE49-F238E27FC236}">
                <a16:creationId xmlns:a16="http://schemas.microsoft.com/office/drawing/2014/main" id="{53C56BEC-1D39-A821-B4B3-72D4943F4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76804" name="Номер слайда 3">
            <a:extLst>
              <a:ext uri="{FF2B5EF4-FFF2-40B4-BE49-F238E27FC236}">
                <a16:creationId xmlns:a16="http://schemas.microsoft.com/office/drawing/2014/main" id="{756EC841-B238-87C3-1227-4B5EC0A558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588B34-8CE4-4686-8E92-C24E2020E7CC}" type="slidenum">
              <a:rPr lang="en-US" altLang="ru-RU" sz="1200"/>
              <a:pPr/>
              <a:t>2</a:t>
            </a:fld>
            <a:endParaRPr lang="en-US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242495AA-8EB6-1034-40EC-3B8491826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F305613-9718-4B5E-A442-6EE03676D9F2}" type="slidenum">
              <a:rPr lang="en-US" altLang="ru-RU" sz="1200"/>
              <a:pPr/>
              <a:t>19</a:t>
            </a:fld>
            <a:endParaRPr lang="en-US" altLang="ru-RU" sz="1200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F1E5030A-D1A3-B6E4-9837-8BDE00EB28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4986D4C0-C11A-54B0-9EC2-2C74C7493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A89549AE-F878-2740-3CE8-73F3B338D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96F06F-0995-4D28-B224-4BE0DACBBDE7}" type="slidenum">
              <a:rPr lang="en-US" altLang="ru-RU" sz="1200"/>
              <a:pPr/>
              <a:t>20</a:t>
            </a:fld>
            <a:endParaRPr lang="en-US" altLang="ru-RU" sz="120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7C84E484-CB6E-057B-2669-2571F127D6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0EA10E2E-C019-4EE3-96BC-62CB81C5A2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2CB2C9C8-B93C-2334-1B24-BF09E32A8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1A1A80-448E-4160-A4C8-30E5D0FEA6D5}" type="slidenum">
              <a:rPr lang="en-US" altLang="ru-RU" sz="1200"/>
              <a:pPr/>
              <a:t>22</a:t>
            </a:fld>
            <a:endParaRPr lang="en-US" altLang="ru-RU" sz="120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10D79C8B-A77B-4D44-5B2F-2BB617F3D9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2510F427-876B-3A29-2359-80AB7BFC7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31782436-5595-56C1-46BA-9B18974CC3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3917D6-0F1B-4A49-BE9A-A12BF9A22A26}" type="slidenum">
              <a:rPr lang="en-US" altLang="ru-RU" sz="1200"/>
              <a:pPr/>
              <a:t>23</a:t>
            </a:fld>
            <a:endParaRPr lang="en-US" altLang="ru-RU" sz="1200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AD1A0508-B054-56FC-52F4-6C46E69CA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3B985308-2956-6670-C603-4989A9826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>
                <a:latin typeface="Arial" panose="020B0604020202020204" pitchFamily="34" charset="0"/>
              </a:rPr>
              <a:t>Передать слово Свешниковой Елене Станиславовне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120087B8-D015-492F-8576-DFF50AC2F6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BFBEE43-D944-483F-8D74-273BEAD8D933}" type="slidenum">
              <a:rPr lang="en-US" altLang="ru-RU" sz="1200"/>
              <a:pPr/>
              <a:t>24</a:t>
            </a:fld>
            <a:endParaRPr lang="en-US" altLang="ru-RU" sz="12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3543A7E9-46C5-DC6F-F65B-D8FC7CD91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248F767F-38B7-9F7A-E37D-4C7C22D4A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>
            <a:extLst>
              <a:ext uri="{FF2B5EF4-FFF2-40B4-BE49-F238E27FC236}">
                <a16:creationId xmlns:a16="http://schemas.microsoft.com/office/drawing/2014/main" id="{C2918749-25AB-2A58-F6C3-4C2EA44BB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7" name="Заметки 2">
            <a:extLst>
              <a:ext uri="{FF2B5EF4-FFF2-40B4-BE49-F238E27FC236}">
                <a16:creationId xmlns:a16="http://schemas.microsoft.com/office/drawing/2014/main" id="{360A2ED0-C7A3-7311-80F3-43A4216EF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>
                <a:latin typeface="Arial" panose="020B0604020202020204" pitchFamily="34" charset="0"/>
              </a:rPr>
              <a:t>Дальше будут опыты. Нужна хорошая подвязывающая фраза!!! </a:t>
            </a:r>
          </a:p>
        </p:txBody>
      </p:sp>
      <p:sp>
        <p:nvSpPr>
          <p:cNvPr id="93188" name="Номер слайда 3">
            <a:extLst>
              <a:ext uri="{FF2B5EF4-FFF2-40B4-BE49-F238E27FC236}">
                <a16:creationId xmlns:a16="http://schemas.microsoft.com/office/drawing/2014/main" id="{9FC619E2-B892-6ABC-91F1-57B79A028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C60BBB-9247-4F5E-B937-B6C7A0DC167A}" type="slidenum">
              <a:rPr lang="en-US" altLang="ru-RU" sz="1200"/>
              <a:pPr/>
              <a:t>30</a:t>
            </a:fld>
            <a:endParaRPr lang="en-US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400F1-377F-4020-B3FA-90FCC81DBD0C}" type="slidenum">
              <a:rPr lang="en-US" altLang="ru-RU" smtClean="0"/>
              <a:pPr/>
              <a:t>35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37146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400F1-377F-4020-B3FA-90FCC81DBD0C}" type="slidenum">
              <a:rPr lang="en-US" altLang="ru-RU" smtClean="0"/>
              <a:pPr/>
              <a:t>44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24488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400F1-377F-4020-B3FA-90FCC81DBD0C}" type="slidenum">
              <a:rPr lang="en-US" altLang="ru-RU" smtClean="0"/>
              <a:pPr/>
              <a:t>48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49267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242495AA-8EB6-1034-40EC-3B8491826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F305613-9718-4B5E-A442-6EE03676D9F2}" type="slidenum">
              <a:rPr lang="en-US" altLang="ru-RU" sz="1200"/>
              <a:pPr/>
              <a:t>51</a:t>
            </a:fld>
            <a:endParaRPr lang="en-US" altLang="ru-RU" sz="1200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F1E5030A-D1A3-B6E4-9837-8BDE00EB28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4986D4C0-C11A-54B0-9EC2-2C74C7493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553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56F85DFE-518E-EDCC-F3A2-3DAF9FD50E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4CEBBA-27BB-4570-800B-EC2DC2431106}" type="slidenum">
              <a:rPr lang="en-US" altLang="ru-RU" sz="1200"/>
              <a:pPr/>
              <a:t>3</a:t>
            </a:fld>
            <a:endParaRPr lang="en-US" altLang="ru-RU" sz="12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1BA78087-47D5-A15A-05EF-154EA1822F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FA249769-1174-5CD3-5501-254D5D0FBE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AC666D4A-F7D4-61FF-EF62-5EB5AA63CE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3481B5-A838-49B5-AA4A-25B44285320E}" type="slidenum">
              <a:rPr lang="en-US" altLang="ru-RU" sz="1200"/>
              <a:pPr/>
              <a:t>52</a:t>
            </a:fld>
            <a:endParaRPr lang="en-US" altLang="ru-RU" sz="12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8F9925AF-1707-3CA2-D61A-9376D6D772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8149EA8B-0A8C-E8A2-056F-835E3733B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6F686B4F-13CA-444F-E24D-411C2FEB06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FF6DBB-3E09-49B4-8BAC-8C3966EE1A99}" type="slidenum">
              <a:rPr lang="en-US" altLang="ru-RU" sz="1200"/>
              <a:pPr/>
              <a:t>4</a:t>
            </a:fld>
            <a:endParaRPr lang="en-US" altLang="ru-RU" sz="1200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4E007D4B-16F9-CF93-C1B6-8851D57446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BA1CE384-9FB3-9D36-71EB-8BA392AEF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759D4F76-1B9D-2F80-5ED7-F4476009E6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1145E86-38B7-4A57-825A-D4459FBAA9D5}" type="slidenum">
              <a:rPr lang="en-US" altLang="ru-RU" sz="1200"/>
              <a:pPr/>
              <a:t>5</a:t>
            </a:fld>
            <a:endParaRPr lang="en-US" altLang="ru-RU" sz="1200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28E45DD8-27BE-0CE9-D153-4869BCED9E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D4D7081B-FA16-D423-4B5F-6E35DA6C34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>
            <a:extLst>
              <a:ext uri="{FF2B5EF4-FFF2-40B4-BE49-F238E27FC236}">
                <a16:creationId xmlns:a16="http://schemas.microsoft.com/office/drawing/2014/main" id="{DF7C0EA6-5A66-2771-C9CF-27EE4977FE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Заметки 2">
            <a:extLst>
              <a:ext uri="{FF2B5EF4-FFF2-40B4-BE49-F238E27FC236}">
                <a16:creationId xmlns:a16="http://schemas.microsoft.com/office/drawing/2014/main" id="{B64B71B0-3669-9738-0E93-F8B2EC22D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0900" name="Номер слайда 3">
            <a:extLst>
              <a:ext uri="{FF2B5EF4-FFF2-40B4-BE49-F238E27FC236}">
                <a16:creationId xmlns:a16="http://schemas.microsoft.com/office/drawing/2014/main" id="{218C04BC-2729-2999-2C32-FCA5E1FB6A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C7BBBB-0C6A-4496-A816-C24A7DAF8E29}" type="slidenum">
              <a:rPr lang="en-US" altLang="ru-RU" sz="1200"/>
              <a:pPr/>
              <a:t>7</a:t>
            </a:fld>
            <a:endParaRPr lang="en-US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FEFED8BB-0A25-BB50-94C3-F760F65C18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46B32F-061E-4ADB-80B0-8099844DF21F}" type="slidenum">
              <a:rPr lang="en-US" altLang="ru-RU" sz="1200"/>
              <a:pPr/>
              <a:t>9</a:t>
            </a:fld>
            <a:endParaRPr lang="en-US" altLang="ru-RU" sz="12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D1961932-C0CC-2BFC-4CBB-4DECCC77FD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846CA71A-5889-43F2-CE26-7A1295E59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>
            <a:extLst>
              <a:ext uri="{FF2B5EF4-FFF2-40B4-BE49-F238E27FC236}">
                <a16:creationId xmlns:a16="http://schemas.microsoft.com/office/drawing/2014/main" id="{7DF3AB1A-6B9B-73BB-9513-C7B29A9692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Заметки 2">
            <a:extLst>
              <a:ext uri="{FF2B5EF4-FFF2-40B4-BE49-F238E27FC236}">
                <a16:creationId xmlns:a16="http://schemas.microsoft.com/office/drawing/2014/main" id="{9BE63231-F35F-E3D0-3E81-BAD01A9EA9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82948" name="Номер слайда 3">
            <a:extLst>
              <a:ext uri="{FF2B5EF4-FFF2-40B4-BE49-F238E27FC236}">
                <a16:creationId xmlns:a16="http://schemas.microsoft.com/office/drawing/2014/main" id="{A4EF2980-CF3D-CC40-1433-CF64972B5C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8AE9FC-63F5-4918-9484-0ADDD7B8C779}" type="slidenum">
              <a:rPr lang="en-US" altLang="ru-RU" sz="1200"/>
              <a:pPr/>
              <a:t>11</a:t>
            </a:fld>
            <a:endParaRPr lang="en-US" alt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5246E040-D9B7-471A-50EC-C3D8833DA9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E3FAB1-1986-4221-9CB7-3A7894CCF677}" type="slidenum">
              <a:rPr lang="en-US" altLang="ru-RU" sz="1200"/>
              <a:pPr/>
              <a:t>12</a:t>
            </a:fld>
            <a:endParaRPr lang="en-US" altLang="ru-RU" sz="12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8E57DD04-CC78-5E92-24DE-DA7DB8E51B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E59E48BC-A2F6-318F-5725-BF26E6CF8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04407BA0-4E4B-D962-DDF0-FA18EF14ED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735A57-EFAD-4B5E-BC83-6BBE05BA5585}" type="slidenum">
              <a:rPr lang="en-US" altLang="ru-RU" sz="1200"/>
              <a:pPr/>
              <a:t>15</a:t>
            </a:fld>
            <a:endParaRPr lang="en-US" altLang="ru-RU" sz="12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3D802395-1CA5-E64F-2C9E-9D0DA51A6D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C2D5B8CF-07A3-F271-40DA-657CECC10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0AD2A4-5BCE-04CF-A61D-F0C41447B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7F075-AB3C-4F48-A76F-0B647243BBDB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298B14-5919-E761-D36B-ABC36667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1157DF-4A58-B3B7-1ADB-B232EE56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DEDE6-212D-4E90-A7B0-8239C330D8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605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69BA0-7E0B-A457-35D9-AF5F1B967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B9F9F-FC70-4B6F-9A94-12FCC8F51EFD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B04A19-C06B-AE4E-9617-96984F93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64806F-015B-DC94-FBC1-88B623E2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0D22B-676E-4792-A11A-646803CE5E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533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D3D365-DBBA-E5BF-12D0-74A8E780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959F4-2D09-4CBF-8604-C1D33A1FF9D8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576D0C-72E8-C234-3735-496491A87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38FB5-B50A-0EB2-9214-54DFA948D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C8860-2230-48DD-99B1-BF4B7DD874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0250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5E0EC5D9-45F7-559C-0775-51CE3D5C86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CF768BF0-63E9-205F-A4E4-5E65D934E4D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57D5FFE7-06B9-07A4-A871-30D74A07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469FE-38AD-4E58-9037-5B42C6DD0C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7954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g object 16">
            <a:extLst>
              <a:ext uri="{FF2B5EF4-FFF2-40B4-BE49-F238E27FC236}">
                <a16:creationId xmlns:a16="http://schemas.microsoft.com/office/drawing/2014/main" id="{03627E77-4470-FB47-52B7-2CE95D8A63CE}"/>
              </a:ext>
            </a:extLst>
          </p:cNvPr>
          <p:cNvSpPr>
            <a:spLocks/>
          </p:cNvSpPr>
          <p:nvPr/>
        </p:nvSpPr>
        <p:spPr bwMode="auto">
          <a:xfrm>
            <a:off x="1" y="0"/>
            <a:ext cx="10672233" cy="6858000"/>
          </a:xfrm>
          <a:custGeom>
            <a:avLst/>
            <a:gdLst>
              <a:gd name="T0" fmla="*/ 0 w 16007080"/>
              <a:gd name="T1" fmla="*/ 2031999 h 10287000"/>
              <a:gd name="T2" fmla="*/ 1000740 w 16007080"/>
              <a:gd name="T3" fmla="*/ 2031999 h 10287000"/>
              <a:gd name="T4" fmla="*/ 1000740 w 16007080"/>
              <a:gd name="T5" fmla="*/ 0 h 10287000"/>
              <a:gd name="T6" fmla="*/ 0 w 16007080"/>
              <a:gd name="T7" fmla="*/ 0 h 10287000"/>
              <a:gd name="T8" fmla="*/ 0 w 16007080"/>
              <a:gd name="T9" fmla="*/ 2031999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007080" h="10287000">
                <a:moveTo>
                  <a:pt x="0" y="10286999"/>
                </a:moveTo>
                <a:lnTo>
                  <a:pt x="16006754" y="10286999"/>
                </a:lnTo>
                <a:lnTo>
                  <a:pt x="1600675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1C1233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 sz="2400">
              <a:latin typeface="Arial" charset="0"/>
              <a:cs typeface="Arial" charset="0"/>
            </a:endParaRPr>
          </a:p>
        </p:txBody>
      </p:sp>
      <p:sp>
        <p:nvSpPr>
          <p:cNvPr id="5" name="bg object 17">
            <a:extLst>
              <a:ext uri="{FF2B5EF4-FFF2-40B4-BE49-F238E27FC236}">
                <a16:creationId xmlns:a16="http://schemas.microsoft.com/office/drawing/2014/main" id="{C15862A2-50DE-C03A-5FA9-59B858B3D40E}"/>
              </a:ext>
            </a:extLst>
          </p:cNvPr>
          <p:cNvSpPr>
            <a:spLocks/>
          </p:cNvSpPr>
          <p:nvPr/>
        </p:nvSpPr>
        <p:spPr bwMode="auto">
          <a:xfrm>
            <a:off x="1" y="2289175"/>
            <a:ext cx="10672233" cy="6350"/>
          </a:xfrm>
          <a:custGeom>
            <a:avLst/>
            <a:gdLst>
              <a:gd name="T0" fmla="*/ 0 w 16007080"/>
              <a:gd name="T1" fmla="*/ 1881 h 9525"/>
              <a:gd name="T2" fmla="*/ 1000740 w 16007080"/>
              <a:gd name="T3" fmla="*/ 1881 h 9525"/>
              <a:gd name="T4" fmla="*/ 1000740 w 16007080"/>
              <a:gd name="T5" fmla="*/ 0 h 9525"/>
              <a:gd name="T6" fmla="*/ 0 w 16007080"/>
              <a:gd name="T7" fmla="*/ 0 h 9525"/>
              <a:gd name="T8" fmla="*/ 0 w 16007080"/>
              <a:gd name="T9" fmla="*/ 1881 h 95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007080" h="9525">
                <a:moveTo>
                  <a:pt x="0" y="9524"/>
                </a:moveTo>
                <a:lnTo>
                  <a:pt x="16006754" y="9524"/>
                </a:lnTo>
                <a:lnTo>
                  <a:pt x="16006754" y="0"/>
                </a:lnTo>
                <a:lnTo>
                  <a:pt x="0" y="0"/>
                </a:lnTo>
                <a:lnTo>
                  <a:pt x="0" y="9524"/>
                </a:lnTo>
                <a:close/>
              </a:path>
            </a:pathLst>
          </a:custGeom>
          <a:solidFill>
            <a:srgbClr val="FFFFFF">
              <a:alpha val="29803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 sz="2400">
              <a:latin typeface="Arial" charset="0"/>
              <a:cs typeface="Arial" charset="0"/>
            </a:endParaRPr>
          </a:p>
        </p:txBody>
      </p:sp>
      <p:sp>
        <p:nvSpPr>
          <p:cNvPr id="6" name="bg object 18">
            <a:extLst>
              <a:ext uri="{FF2B5EF4-FFF2-40B4-BE49-F238E27FC236}">
                <a16:creationId xmlns:a16="http://schemas.microsoft.com/office/drawing/2014/main" id="{F5BB302A-A74C-5EC9-8977-191FE0C5AEBF}"/>
              </a:ext>
            </a:extLst>
          </p:cNvPr>
          <p:cNvSpPr>
            <a:spLocks/>
          </p:cNvSpPr>
          <p:nvPr/>
        </p:nvSpPr>
        <p:spPr bwMode="auto">
          <a:xfrm>
            <a:off x="1" y="4524375"/>
            <a:ext cx="10672233" cy="6350"/>
          </a:xfrm>
          <a:custGeom>
            <a:avLst/>
            <a:gdLst>
              <a:gd name="T0" fmla="*/ 0 w 16007080"/>
              <a:gd name="T1" fmla="*/ 1881 h 9525"/>
              <a:gd name="T2" fmla="*/ 1000740 w 16007080"/>
              <a:gd name="T3" fmla="*/ 1881 h 9525"/>
              <a:gd name="T4" fmla="*/ 1000740 w 16007080"/>
              <a:gd name="T5" fmla="*/ 0 h 9525"/>
              <a:gd name="T6" fmla="*/ 0 w 16007080"/>
              <a:gd name="T7" fmla="*/ 0 h 9525"/>
              <a:gd name="T8" fmla="*/ 0 w 16007080"/>
              <a:gd name="T9" fmla="*/ 1881 h 95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007080" h="9525">
                <a:moveTo>
                  <a:pt x="0" y="9524"/>
                </a:moveTo>
                <a:lnTo>
                  <a:pt x="16006754" y="9524"/>
                </a:lnTo>
                <a:lnTo>
                  <a:pt x="16006754" y="0"/>
                </a:lnTo>
                <a:lnTo>
                  <a:pt x="0" y="0"/>
                </a:lnTo>
                <a:lnTo>
                  <a:pt x="0" y="9524"/>
                </a:lnTo>
                <a:close/>
              </a:path>
            </a:pathLst>
          </a:custGeom>
          <a:solidFill>
            <a:srgbClr val="FFFFFF">
              <a:alpha val="29803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 sz="2400">
              <a:latin typeface="Arial" charset="0"/>
              <a:cs typeface="Arial" charset="0"/>
            </a:endParaRPr>
          </a:p>
        </p:txBody>
      </p:sp>
      <p:sp>
        <p:nvSpPr>
          <p:cNvPr id="7" name="bg object 19">
            <a:extLst>
              <a:ext uri="{FF2B5EF4-FFF2-40B4-BE49-F238E27FC236}">
                <a16:creationId xmlns:a16="http://schemas.microsoft.com/office/drawing/2014/main" id="{C2981B79-6CA2-F10E-F752-7D957E070DCC}"/>
              </a:ext>
            </a:extLst>
          </p:cNvPr>
          <p:cNvSpPr>
            <a:spLocks/>
          </p:cNvSpPr>
          <p:nvPr/>
        </p:nvSpPr>
        <p:spPr bwMode="auto">
          <a:xfrm>
            <a:off x="10670117" y="0"/>
            <a:ext cx="1521883" cy="6858000"/>
          </a:xfrm>
          <a:custGeom>
            <a:avLst/>
            <a:gdLst>
              <a:gd name="T0" fmla="*/ 142895 w 2281555"/>
              <a:gd name="T1" fmla="*/ 2031999 h 10287000"/>
              <a:gd name="T2" fmla="*/ 0 w 2281555"/>
              <a:gd name="T3" fmla="*/ 2031999 h 10287000"/>
              <a:gd name="T4" fmla="*/ 0 w 2281555"/>
              <a:gd name="T5" fmla="*/ 0 h 10287000"/>
              <a:gd name="T6" fmla="*/ 142895 w 2281555"/>
              <a:gd name="T7" fmla="*/ 0 h 10287000"/>
              <a:gd name="T8" fmla="*/ 142895 w 2281555"/>
              <a:gd name="T9" fmla="*/ 2031999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81555" h="10287000">
                <a:moveTo>
                  <a:pt x="2281244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2281244" y="0"/>
                </a:lnTo>
                <a:lnTo>
                  <a:pt x="2281244" y="10286998"/>
                </a:lnTo>
                <a:close/>
              </a:path>
            </a:pathLst>
          </a:custGeom>
          <a:solidFill>
            <a:srgbClr val="0400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 sz="2400">
              <a:latin typeface="Arial" charset="0"/>
              <a:cs typeface="Arial" charset="0"/>
            </a:endParaRPr>
          </a:p>
        </p:txBody>
      </p:sp>
      <p:pic>
        <p:nvPicPr>
          <p:cNvPr id="8" name="bg object 20">
            <a:extLst>
              <a:ext uri="{FF2B5EF4-FFF2-40B4-BE49-F238E27FC236}">
                <a16:creationId xmlns:a16="http://schemas.microsoft.com/office/drawing/2014/main" id="{36B5B064-6F86-164E-F578-D253249A5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2618" y="276225"/>
            <a:ext cx="4963583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g object 21">
            <a:extLst>
              <a:ext uri="{FF2B5EF4-FFF2-40B4-BE49-F238E27FC236}">
                <a16:creationId xmlns:a16="http://schemas.microsoft.com/office/drawing/2014/main" id="{A782414B-5E15-EF94-7D66-097E1636BA2C}"/>
              </a:ext>
            </a:extLst>
          </p:cNvPr>
          <p:cNvSpPr>
            <a:spLocks/>
          </p:cNvSpPr>
          <p:nvPr/>
        </p:nvSpPr>
        <p:spPr bwMode="auto">
          <a:xfrm>
            <a:off x="6656918" y="379413"/>
            <a:ext cx="4633383" cy="6140450"/>
          </a:xfrm>
          <a:custGeom>
            <a:avLst/>
            <a:gdLst>
              <a:gd name="T0" fmla="*/ 434599 w 6948805"/>
              <a:gd name="T1" fmla="*/ 1819669 h 9210040"/>
              <a:gd name="T2" fmla="*/ 0 w 6948805"/>
              <a:gd name="T3" fmla="*/ 1819669 h 9210040"/>
              <a:gd name="T4" fmla="*/ 0 w 6948805"/>
              <a:gd name="T5" fmla="*/ 0 h 9210040"/>
              <a:gd name="T6" fmla="*/ 434599 w 6948805"/>
              <a:gd name="T7" fmla="*/ 0 h 9210040"/>
              <a:gd name="T8" fmla="*/ 434599 w 6948805"/>
              <a:gd name="T9" fmla="*/ 1819669 h 92100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948805" h="9210040">
                <a:moveTo>
                  <a:pt x="6948510" y="9209534"/>
                </a:moveTo>
                <a:lnTo>
                  <a:pt x="0" y="9209534"/>
                </a:lnTo>
                <a:lnTo>
                  <a:pt x="0" y="0"/>
                </a:lnTo>
                <a:lnTo>
                  <a:pt x="6948510" y="0"/>
                </a:lnTo>
                <a:lnTo>
                  <a:pt x="6948510" y="920953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 sz="2400">
              <a:latin typeface="Arial" charset="0"/>
              <a:cs typeface="Arial" charset="0"/>
            </a:endParaRPr>
          </a:p>
        </p:txBody>
      </p:sp>
      <p:pic>
        <p:nvPicPr>
          <p:cNvPr id="10" name="bg object 22">
            <a:extLst>
              <a:ext uri="{FF2B5EF4-FFF2-40B4-BE49-F238E27FC236}">
                <a16:creationId xmlns:a16="http://schemas.microsoft.com/office/drawing/2014/main" id="{253043C6-4F9B-1EA3-8E37-2371DF367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1" y="228600"/>
            <a:ext cx="1809749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g object 23">
            <a:extLst>
              <a:ext uri="{FF2B5EF4-FFF2-40B4-BE49-F238E27FC236}">
                <a16:creationId xmlns:a16="http://schemas.microsoft.com/office/drawing/2014/main" id="{C4675C73-71D1-F672-7D8E-90E41670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1" y="2511425"/>
            <a:ext cx="1835149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g object 24">
            <a:extLst>
              <a:ext uri="{FF2B5EF4-FFF2-40B4-BE49-F238E27FC236}">
                <a16:creationId xmlns:a16="http://schemas.microsoft.com/office/drawing/2014/main" id="{BA8A3F8E-7B1C-95C0-F135-F6BF7AD31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1" y="4773613"/>
            <a:ext cx="1809749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g object 25">
            <a:extLst>
              <a:ext uri="{FF2B5EF4-FFF2-40B4-BE49-F238E27FC236}">
                <a16:creationId xmlns:a16="http://schemas.microsoft.com/office/drawing/2014/main" id="{24838D26-C718-1E5A-C855-F9EC0D8FC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717" y="714375"/>
            <a:ext cx="36830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9022" y="408228"/>
            <a:ext cx="7133957" cy="276999"/>
          </a:xfrm>
        </p:spPr>
        <p:txBody>
          <a:bodyPr/>
          <a:lstStyle>
            <a:lvl1pPr>
              <a:defRPr sz="1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14" name="Holder 4">
            <a:extLst>
              <a:ext uri="{FF2B5EF4-FFF2-40B4-BE49-F238E27FC236}">
                <a16:creationId xmlns:a16="http://schemas.microsoft.com/office/drawing/2014/main" id="{0C86B26E-3716-2FCC-36C6-1ADF13C85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" name="Holder 5">
            <a:extLst>
              <a:ext uri="{FF2B5EF4-FFF2-40B4-BE49-F238E27FC236}">
                <a16:creationId xmlns:a16="http://schemas.microsoft.com/office/drawing/2014/main" id="{47225107-9AA7-8FBE-BD79-BDD8A621FD8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16" name="Holder 6">
            <a:extLst>
              <a:ext uri="{FF2B5EF4-FFF2-40B4-BE49-F238E27FC236}">
                <a16:creationId xmlns:a16="http://schemas.microsoft.com/office/drawing/2014/main" id="{781BD032-D84F-8B0D-800F-2761ADAEF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23D2E-7DB2-4E1F-88ED-31B8506A8C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2932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9022" y="408228"/>
            <a:ext cx="7133957" cy="276999"/>
          </a:xfrm>
        </p:spPr>
        <p:txBody>
          <a:bodyPr/>
          <a:lstStyle>
            <a:lvl1pPr>
              <a:defRPr sz="1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30735454-997D-C785-C817-3775ACFD98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0D413B2B-DBE0-FE0E-32DD-8C6E85FF2D0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4C84EDE0-3041-8DA9-0AED-6F108AC23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86879-D3C0-43CB-AE49-A0AFC5743A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3742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object 16">
            <a:extLst>
              <a:ext uri="{FF2B5EF4-FFF2-40B4-BE49-F238E27FC236}">
                <a16:creationId xmlns:a16="http://schemas.microsoft.com/office/drawing/2014/main" id="{1A9A8643-BD3F-E25F-8843-0D4101A7A87C}"/>
              </a:ext>
            </a:extLst>
          </p:cNvPr>
          <p:cNvSpPr>
            <a:spLocks/>
          </p:cNvSpPr>
          <p:nvPr/>
        </p:nvSpPr>
        <p:spPr bwMode="auto">
          <a:xfrm>
            <a:off x="8638117" y="0"/>
            <a:ext cx="3553883" cy="6858000"/>
          </a:xfrm>
          <a:custGeom>
            <a:avLst/>
            <a:gdLst>
              <a:gd name="T0" fmla="*/ 333395 w 5329555"/>
              <a:gd name="T1" fmla="*/ 2032000 h 10287000"/>
              <a:gd name="T2" fmla="*/ 0 w 5329555"/>
              <a:gd name="T3" fmla="*/ 2032000 h 10287000"/>
              <a:gd name="T4" fmla="*/ 0 w 5329555"/>
              <a:gd name="T5" fmla="*/ 0 h 10287000"/>
              <a:gd name="T6" fmla="*/ 333395 w 5329555"/>
              <a:gd name="T7" fmla="*/ 0 h 10287000"/>
              <a:gd name="T8" fmla="*/ 333395 w 5329555"/>
              <a:gd name="T9" fmla="*/ 203200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29555" h="10287000">
                <a:moveTo>
                  <a:pt x="5329238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5329238" y="0"/>
                </a:lnTo>
                <a:lnTo>
                  <a:pt x="5329238" y="10287000"/>
                </a:lnTo>
                <a:close/>
              </a:path>
            </a:pathLst>
          </a:custGeom>
          <a:solidFill>
            <a:srgbClr val="0400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 sz="2400">
              <a:latin typeface="Arial" charset="0"/>
              <a:cs typeface="Arial" charset="0"/>
            </a:endParaRPr>
          </a:p>
        </p:txBody>
      </p:sp>
      <p:pic>
        <p:nvPicPr>
          <p:cNvPr id="4" name="bg object 17">
            <a:extLst>
              <a:ext uri="{FF2B5EF4-FFF2-40B4-BE49-F238E27FC236}">
                <a16:creationId xmlns:a16="http://schemas.microsoft.com/office/drawing/2014/main" id="{FBD3C696-1ACF-4E97-5757-01E0693AC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33" y="552450"/>
            <a:ext cx="101346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g object 18">
            <a:extLst>
              <a:ext uri="{FF2B5EF4-FFF2-40B4-BE49-F238E27FC236}">
                <a16:creationId xmlns:a16="http://schemas.microsoft.com/office/drawing/2014/main" id="{9E40556B-0584-F556-AE34-9791BE4F5A63}"/>
              </a:ext>
            </a:extLst>
          </p:cNvPr>
          <p:cNvSpPr>
            <a:spLocks/>
          </p:cNvSpPr>
          <p:nvPr/>
        </p:nvSpPr>
        <p:spPr bwMode="auto">
          <a:xfrm>
            <a:off x="685800" y="696913"/>
            <a:ext cx="9620251" cy="5486400"/>
          </a:xfrm>
          <a:custGeom>
            <a:avLst/>
            <a:gdLst>
              <a:gd name="T0" fmla="*/ 901899 w 14430375"/>
              <a:gd name="T1" fmla="*/ 1625599 h 8229600"/>
              <a:gd name="T2" fmla="*/ 0 w 14430375"/>
              <a:gd name="T3" fmla="*/ 1625599 h 8229600"/>
              <a:gd name="T4" fmla="*/ 0 w 14430375"/>
              <a:gd name="T5" fmla="*/ 0 h 8229600"/>
              <a:gd name="T6" fmla="*/ 901899 w 14430375"/>
              <a:gd name="T7" fmla="*/ 0 h 8229600"/>
              <a:gd name="T8" fmla="*/ 901899 w 14430375"/>
              <a:gd name="T9" fmla="*/ 1625599 h 8229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30375" h="8229600">
                <a:moveTo>
                  <a:pt x="14430372" y="8229598"/>
                </a:moveTo>
                <a:lnTo>
                  <a:pt x="0" y="8229598"/>
                </a:lnTo>
                <a:lnTo>
                  <a:pt x="0" y="0"/>
                </a:lnTo>
                <a:lnTo>
                  <a:pt x="14430372" y="0"/>
                </a:lnTo>
                <a:lnTo>
                  <a:pt x="14430372" y="8229598"/>
                </a:lnTo>
                <a:close/>
              </a:path>
            </a:pathLst>
          </a:custGeom>
          <a:solidFill>
            <a:srgbClr val="1C1233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 sz="2400">
              <a:latin typeface="Arial" charset="0"/>
              <a:cs typeface="Arial" charset="0"/>
            </a:endParaRPr>
          </a:p>
        </p:txBody>
      </p:sp>
      <p:pic>
        <p:nvPicPr>
          <p:cNvPr id="6" name="bg object 19">
            <a:extLst>
              <a:ext uri="{FF2B5EF4-FFF2-40B4-BE49-F238E27FC236}">
                <a16:creationId xmlns:a16="http://schemas.microsoft.com/office/drawing/2014/main" id="{54445018-E5D1-8912-6BE2-6BEF3EC7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618" y="1158875"/>
            <a:ext cx="4540249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9022" y="408228"/>
            <a:ext cx="7133957" cy="276999"/>
          </a:xfrm>
        </p:spPr>
        <p:txBody>
          <a:bodyPr/>
          <a:lstStyle>
            <a:lvl1pPr>
              <a:defRPr sz="1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1E8FE4C6-8EF9-DCE8-2D46-C82F097929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03456D9C-6670-0F87-84B3-B5D6E17C2D7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9" name="Holder 5">
            <a:extLst>
              <a:ext uri="{FF2B5EF4-FFF2-40B4-BE49-F238E27FC236}">
                <a16:creationId xmlns:a16="http://schemas.microsoft.com/office/drawing/2014/main" id="{31EB4A97-288B-CE63-F966-C835C321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FCF22-0485-41DE-A294-CD1464EE41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6022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FCFDF7B3-EACE-77B9-5CAD-39762A67FC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2FE3900E-09B4-A188-7CE8-28D387BD545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F1C80058-54F6-D8E3-0744-FF309959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C4325-C483-400B-9C6B-7977EE10CE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327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15D3D-790C-B19E-0337-9125E46E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4E43B-D4EE-F2C0-C656-C8D56292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E575-6622-D714-C22F-4DB23505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C8ECE-FBDB-4548-BFDD-24F15C0C83F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18266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B7894-39BC-6297-4179-F077071C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69662-4C98-A003-EB80-4A74EF71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B51EE-B722-95B4-ECFA-1D79AB13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0E303-0EA4-481D-A57F-F4890B10DE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95081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68A0E-D436-9A37-353D-23B71D25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D810-EFB1-EDAC-B5FB-396929F2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E3B0E-6562-BD56-8116-7D288235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E2546-54D3-4142-AC23-BF008BAD4FF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9640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DE7EBB-546D-FE43-0565-8E3462ABC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27704-80BB-4897-B574-A270221431DE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C8C67D-4E3B-669E-65CD-5874C533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F114C-1E35-13FF-CB68-44046897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53CCA-8220-403C-AA3A-AF25F4AA2B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6228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6ECA80-28A8-C2A8-6F86-EA0403D5B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AE6CE6-9C54-44F0-F9C9-6BF33DC8D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52285D-D763-67DB-534A-75E03619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CFE7C-5413-4B5F-B69B-8B991B165B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80569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EB291B-6C19-FAF9-34A4-FC816175D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B1C43E-0915-7363-A7F3-E120B0A92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C8BC2C-1742-16BE-EB6C-F62875E0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EA9A6-1487-4D46-9051-9D001C44F1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01840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623C3D5-439E-DBE0-F8B0-68C2ED127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2DBF657-68E6-5487-3D0E-878B9D76E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7CBAC8-427E-3709-E0B5-398CBE90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0562E-DB29-4996-B2C6-3DD2FEC4009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82072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3053F55-C5FE-FA27-CCD1-4716425F6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79B8C8-C18C-5D4F-0DAB-2F60F6A56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8F4316-7EDF-11C5-BAD7-36B09AFD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A3535-62AF-46E7-9DCC-DCCB11E838A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39938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624F6C-216F-655D-1720-4C7B852C6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9195D0-B595-4DC9-610D-55019A51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B70DC1-401C-1585-C098-2E0720B5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FC15F-14BF-4BB4-A067-AC53263B41B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45682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CC6F53-F34A-2FF9-172D-F4336DCB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68BAB2-CEBA-7AE5-0AFD-DB18223D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A1AF4C-2F06-8612-650E-311B7E4FF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F8A13-796A-479C-A1E9-E4D542417D6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69793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1655A-0703-3BE9-8896-5511A0D1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EDB7-B1CC-BB43-009C-6503C1F2A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FAF6A-D753-2E8C-0492-1E2C33FE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CFBAA-B077-4F10-95B8-7566AF6A884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46083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5540B-A1AB-54DF-68D2-A2779BB3F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DC18F-7CC5-FE46-686F-62C190D8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CBB93-A942-20FD-1B8B-AB17FDCB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0E8EA-2E26-45A0-8C26-11ABAB77BB5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100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A65DD5-B70C-A8E6-CB70-9A0B32DCB2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665E6-92A2-48B4-B240-09948CBCA2B4}" type="datetime1">
              <a:rPr lang="ru-RU"/>
              <a:pPr>
                <a:defRPr/>
              </a:pPr>
              <a:t>22.10.2023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0B201A-55AA-3316-626D-8184AC3947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822CCA-A696-7C45-3650-B9681C9E6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08F55B-5E6B-4C08-B8A1-8266EEC848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5528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69CCEA-0424-455E-FABD-32220A6D4B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15292-1D49-401F-8DDC-8A36C3F723FE}" type="datetime1">
              <a:rPr lang="ru-RU"/>
              <a:pPr>
                <a:defRPr/>
              </a:pPr>
              <a:t>22.10.2023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86FA46-92BE-5A43-AAE7-BE3B7A24A3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C14689-90C4-8724-DC2E-D3683417D6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E8D2F-4B5B-446C-A17F-0415CAE3AF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536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265BE1-7A2E-884E-2694-6B5DE4AE0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BE264-BEA2-40D6-B8D6-7BA57AB63E67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D8F06-BA0D-FC0D-BF54-AFE882336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ED99E-9CE3-9731-BB1C-7CDB7056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56BBC-6347-4CDE-81DC-7FCBEF6DA2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0800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E30802-2FD6-02DE-C2A0-FB70187F3E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B1784-4F7D-4AF9-AF89-CC99B8EC1189}" type="datetime1">
              <a:rPr lang="ru-RU"/>
              <a:pPr>
                <a:defRPr/>
              </a:pPr>
              <a:t>22.10.2023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D7D1D1-1DA3-BC74-D2CB-796A4CE383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54CC45-1B9E-4B5B-BDE3-780E44ED74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147F6-09D5-4FDA-9A92-008DA3EC10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392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78EB41-DEDB-1A38-3C0F-96A42317E7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514F7-6936-4B73-805B-2AF4EF3A1186}" type="datetime1">
              <a:rPr lang="ru-RU"/>
              <a:pPr>
                <a:defRPr/>
              </a:pPr>
              <a:t>22.10.2023</a:t>
            </a:fld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1FF807F-E061-20E4-2464-5F9E60C9E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C6D778-D7F9-F69A-1A8E-517C76C985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DD282-1ECA-4225-AC9E-3A8DCE155E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1545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D5B0475-2BBF-689D-CF52-DDF2719561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18C0E-4ED4-420C-931A-DED38CEF860A}" type="datetime1">
              <a:rPr lang="ru-RU"/>
              <a:pPr>
                <a:defRPr/>
              </a:pPr>
              <a:t>22.10.2023</a:t>
            </a:fld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B4A869-7372-906B-F39B-C2AA742F6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BC162E-ACCD-489B-9096-931583F50A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9492A-DE3D-4903-9874-E046CF366A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438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1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9AFB013-1FAB-CD7E-DC4F-47A28CFF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A9503-B9A6-4CCF-8779-62E263ADD845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DABFEFC-686A-EB73-8B45-B2754B5F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AE685C1-4477-BDCC-4B2D-57700D4A0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F56DB-9E65-47B2-B031-2D09B6A07D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328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87B2C25D-74F9-A333-159A-9AD397AC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85B1E-4A7A-493D-8AE5-CB73488268CA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3F362653-83F7-295C-35B0-4F2A9A23C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9A9FDD2-87E8-C97C-B0B3-2037C825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131DA-F129-4371-9C37-BA4993CF42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082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5056B272-8549-090E-D2E8-D194371D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73A3B-3CE6-417C-92A5-76DD165E46C5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F1C80833-173D-DD13-D966-ECEC5792B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87150D5-0BDA-4D34-06AF-97088B3F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A8492-F221-4366-B7CA-7711473EA1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269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4B0123B0-4A8F-0DB8-541B-74C74BB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DF00C-A395-4222-BFAC-99B78BBEB17B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80914690-CF53-001C-F185-86011C711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130DE579-2C8C-F160-944E-D5512517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B8C4B-9B1B-4B28-8A75-1FE7D666EC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436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0DFFC82-345F-6D0E-D7A8-C7D69C5A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B508E-4279-4646-88CF-5D59050DF746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6E0F983-A5C6-D336-1731-74792D11E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95E95AA-2360-76E5-1404-DCDCBBCB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0AE4B-9ECC-4092-BFFD-EA91C4BB76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385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CD7AA95-D487-2EEA-2986-043F8C9A5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EA8B-9723-46A0-8EF1-04E4E8751BFF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70FCACF-7A6B-4EBD-3E97-4C0277298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92101B2-9951-1DDC-E6FB-017789BF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3E7AE-F637-4A02-B215-1781B739BC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698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id="{DD667E02-4C70-EA4E-9F24-E384672926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>
            <a:extLst>
              <a:ext uri="{FF2B5EF4-FFF2-40B4-BE49-F238E27FC236}">
                <a16:creationId xmlns:a16="http://schemas.microsoft.com/office/drawing/2014/main" id="{3A59DDDB-59B2-0C7E-B701-EADCA4EBC3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DE42A-9ECC-3B5C-20EB-03A128033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07D9DC-5B19-4D8E-A5C2-BE51EEAF2FD5}" type="datetime1">
              <a:rPr lang="ru-RU"/>
              <a:pPr>
                <a:defRPr/>
              </a:pPr>
              <a:t>22.10.2023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A496D-3802-1974-3EB2-A13ED7A25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1F8405-CAD3-67E4-E73F-D75FF3F2A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3F7E411-2145-4C5F-8937-A8644C7E4F9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Holder 2">
            <a:extLst>
              <a:ext uri="{FF2B5EF4-FFF2-40B4-BE49-F238E27FC236}">
                <a16:creationId xmlns:a16="http://schemas.microsoft.com/office/drawing/2014/main" id="{0E46E8F3-B326-069B-756E-7BEF49E473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29418" y="407989"/>
            <a:ext cx="71331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altLang="ru-RU"/>
          </a:p>
        </p:txBody>
      </p:sp>
      <p:sp>
        <p:nvSpPr>
          <p:cNvPr id="3075" name="Holder 3">
            <a:extLst>
              <a:ext uri="{FF2B5EF4-FFF2-40B4-BE49-F238E27FC236}">
                <a16:creationId xmlns:a16="http://schemas.microsoft.com/office/drawing/2014/main" id="{F79DDF0F-BFEE-A96F-A648-30E2BADEAF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577976"/>
            <a:ext cx="1097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altLang="ru-RU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910625C2-F399-B2E6-7503-4F03489C535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4434" y="6378575"/>
            <a:ext cx="3903133" cy="368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hangingPunct="1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B6E5C8A2-7655-2265-7B5B-53B5F2487910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8575"/>
            <a:ext cx="2804584" cy="368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hangingPunct="1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A920D501-4FCC-5E54-DB47-247FD05B3C2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7818" y="6378576"/>
            <a:ext cx="2804583" cy="36933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>
                <a:solidFill>
                  <a:srgbClr val="898989"/>
                </a:solidFill>
              </a:defRPr>
            </a:lvl1pPr>
          </a:lstStyle>
          <a:p>
            <a:fld id="{12845140-F1E8-468D-98CF-03A0DE03BA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72" r:id="rId2"/>
    <p:sldLayoutId id="2147483945" r:id="rId3"/>
    <p:sldLayoutId id="2147483973" r:id="rId4"/>
    <p:sldLayoutId id="2147483946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685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89FAFE88-1CF5-A3BE-C0E9-19B54A8D84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3D58567A-1C54-E622-6BF7-AC52CC601A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4691-1720-F81B-C530-E94141E88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10/22/23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2238C-A142-9F23-83C8-0C5292698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9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10A37-F61F-C1E0-1098-072DF774C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9"/>
            <a:ext cx="1422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solidFill>
                  <a:srgbClr val="898989"/>
                </a:solidFill>
              </a:defRPr>
            </a:lvl1pPr>
          </a:lstStyle>
          <a:p>
            <a:fld id="{CC6DB0DD-D2F7-47BA-95B4-94056030EE84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8B30D16-683F-3FC1-EC90-85C22F255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BEB8428-E837-D2F8-9361-F1B67D396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37220" name="Rectangle 4">
            <a:extLst>
              <a:ext uri="{FF2B5EF4-FFF2-40B4-BE49-F238E27FC236}">
                <a16:creationId xmlns:a16="http://schemas.microsoft.com/office/drawing/2014/main" id="{2E023BBF-F01B-5617-AE60-F8330E3475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180B09-F8C3-4B4C-BEE2-D6ADB89BC330}" type="datetime1">
              <a:rPr lang="ru-RU"/>
              <a:pPr>
                <a:defRPr/>
              </a:pPr>
              <a:t>22.10.2023</a:t>
            </a:fld>
            <a:endParaRPr lang="ru-RU"/>
          </a:p>
        </p:txBody>
      </p:sp>
      <p:sp>
        <p:nvSpPr>
          <p:cNvPr id="137221" name="Rectangle 5">
            <a:extLst>
              <a:ext uri="{FF2B5EF4-FFF2-40B4-BE49-F238E27FC236}">
                <a16:creationId xmlns:a16="http://schemas.microsoft.com/office/drawing/2014/main" id="{B455402B-236B-04E5-1963-D3D153E755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7222" name="Rectangle 6">
            <a:extLst>
              <a:ext uri="{FF2B5EF4-FFF2-40B4-BE49-F238E27FC236}">
                <a16:creationId xmlns:a16="http://schemas.microsoft.com/office/drawing/2014/main" id="{EE0172A6-900C-AFB7-4BD7-FEB91FCC8A8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516D709-7D21-4F2E-92A1-683A206E5FE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4" r:id="rId4"/>
    <p:sldLayoutId id="214748396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t.me/inhimsgu" TargetMode="External"/><Relationship Id="rId5" Type="http://schemas.openxmlformats.org/officeDocument/2006/relationships/hyperlink" Target="sgu.ru/node/27" TargetMode="External"/><Relationship Id="rId4" Type="http://schemas.openxmlformats.org/officeDocument/2006/relationships/hyperlink" Target="vk.com/instituthimiiinf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30.png"/><Relationship Id="rId7" Type="http://schemas.openxmlformats.org/officeDocument/2006/relationships/image" Target="../media/image7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12" Type="http://schemas.openxmlformats.org/officeDocument/2006/relationships/image" Target="../media/image135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9.pn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119.png"/><Relationship Id="rId9" Type="http://schemas.openxmlformats.org/officeDocument/2006/relationships/image" Target="../media/image132.jpeg"/><Relationship Id="rId14" Type="http://schemas.openxmlformats.org/officeDocument/2006/relationships/image" Target="../media/image13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png"/><Relationship Id="rId3" Type="http://schemas.openxmlformats.org/officeDocument/2006/relationships/image" Target="../media/image140.png"/><Relationship Id="rId7" Type="http://schemas.openxmlformats.org/officeDocument/2006/relationships/image" Target="../media/image144.jpeg"/><Relationship Id="rId12" Type="http://schemas.openxmlformats.org/officeDocument/2006/relationships/image" Target="../media/image149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3.png"/><Relationship Id="rId11" Type="http://schemas.openxmlformats.org/officeDocument/2006/relationships/image" Target="../media/image148.jpe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jpeg"/><Relationship Id="rId14" Type="http://schemas.openxmlformats.org/officeDocument/2006/relationships/image" Target="../media/image15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hyperlink" Target="sgu.ru" TargetMode="Externa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hyperlink" Target="sgu.ru/structure/chemical" TargetMode="Externa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mailto:pk.sgu.chem@mail.ru" TargetMode="External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cpk@info.sgu.ru" TargetMode="External"/><Relationship Id="rId2" Type="http://schemas.openxmlformats.org/officeDocument/2006/relationships/hyperlink" Target="mailto:ied@sgu.ru" TargetMode="External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>
            <a:extLst>
              <a:ext uri="{FF2B5EF4-FFF2-40B4-BE49-F238E27FC236}">
                <a16:creationId xmlns:a16="http://schemas.microsoft.com/office/drawing/2014/main" id="{DFCF1320-13FC-6C3C-6FE2-3598CB30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347" y="4388627"/>
            <a:ext cx="1953841" cy="197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4">
            <a:extLst>
              <a:ext uri="{FF2B5EF4-FFF2-40B4-BE49-F238E27FC236}">
                <a16:creationId xmlns:a16="http://schemas.microsoft.com/office/drawing/2014/main" id="{C459F12C-1339-EBC5-5B02-E3023C735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0096" y="5502097"/>
            <a:ext cx="1051067" cy="101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9">
            <a:extLst>
              <a:ext uri="{FF2B5EF4-FFF2-40B4-BE49-F238E27FC236}">
                <a16:creationId xmlns:a16="http://schemas.microsoft.com/office/drawing/2014/main" id="{6E2F80B9-855F-0C6D-7053-2F7F13243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335" y="4949680"/>
            <a:ext cx="29584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000000"/>
                </a:solidFill>
              </a:rPr>
              <a:t>ВКонтакте</a:t>
            </a:r>
          </a:p>
          <a:p>
            <a:pPr eaLnBrk="1" hangingPunct="1"/>
            <a:r>
              <a:rPr lang="en-US" altLang="ru-RU" sz="2000" dirty="0">
                <a:solidFill>
                  <a:srgbClr val="3809FF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vk.com/</a:t>
            </a:r>
            <a:r>
              <a:rPr lang="en-US" altLang="ru-RU" sz="2000" dirty="0" err="1">
                <a:solidFill>
                  <a:srgbClr val="3809FF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instituthimiiinfo</a:t>
            </a:r>
            <a:endParaRPr lang="ru-RU" altLang="ru-RU" sz="2000" dirty="0">
              <a:solidFill>
                <a:srgbClr val="3809FF"/>
              </a:solidFill>
            </a:endParaRPr>
          </a:p>
        </p:txBody>
      </p:sp>
      <p:sp>
        <p:nvSpPr>
          <p:cNvPr id="10245" name="TextBox 10">
            <a:extLst>
              <a:ext uri="{FF2B5EF4-FFF2-40B4-BE49-F238E27FC236}">
                <a16:creationId xmlns:a16="http://schemas.microsoft.com/office/drawing/2014/main" id="{03E2CA87-2DC5-D790-E319-28BFB578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310" y="5657566"/>
            <a:ext cx="228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000000"/>
                </a:solidFill>
              </a:rPr>
              <a:t>Сайт</a:t>
            </a:r>
            <a:endParaRPr lang="en-US" altLang="ru-RU" sz="20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ru-RU" sz="2000" dirty="0">
                <a:solidFill>
                  <a:srgbClr val="3809FF"/>
                </a:solidFill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sgu.ru/node/27</a:t>
            </a:r>
            <a:r>
              <a:rPr lang="en-US" altLang="ru-RU" sz="2000" dirty="0">
                <a:solidFill>
                  <a:srgbClr val="3809FF"/>
                </a:solidFill>
              </a:rPr>
              <a:t>	</a:t>
            </a:r>
            <a:endParaRPr lang="ru-RU" altLang="ru-RU" sz="2000" dirty="0">
              <a:solidFill>
                <a:srgbClr val="3809FF"/>
              </a:solidFill>
            </a:endParaRPr>
          </a:p>
        </p:txBody>
      </p:sp>
      <p:sp>
        <p:nvSpPr>
          <p:cNvPr id="10246" name="TextBox 11">
            <a:extLst>
              <a:ext uri="{FF2B5EF4-FFF2-40B4-BE49-F238E27FC236}">
                <a16:creationId xmlns:a16="http://schemas.microsoft.com/office/drawing/2014/main" id="{47974315-376A-8DCB-C87A-FE69A2911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573" y="4240884"/>
            <a:ext cx="1962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000000"/>
                </a:solidFill>
              </a:rPr>
              <a:t>Телеграм</a:t>
            </a:r>
          </a:p>
          <a:p>
            <a:pPr eaLnBrk="1" hangingPunct="1"/>
            <a:r>
              <a:rPr lang="en-US" altLang="ru-RU" sz="2000" dirty="0">
                <a:solidFill>
                  <a:srgbClr val="3809FF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@inhimsgu</a:t>
            </a:r>
            <a:endParaRPr lang="ru-RU" altLang="ru-RU" sz="2000" dirty="0">
              <a:solidFill>
                <a:srgbClr val="3809FF"/>
              </a:solidFill>
            </a:endParaRPr>
          </a:p>
        </p:txBody>
      </p:sp>
      <p:pic>
        <p:nvPicPr>
          <p:cNvPr id="10248" name="Picture 4">
            <a:extLst>
              <a:ext uri="{FF2B5EF4-FFF2-40B4-BE49-F238E27FC236}">
                <a16:creationId xmlns:a16="http://schemas.microsoft.com/office/drawing/2014/main" id="{FBF92B54-AE2F-219F-351D-317E7A13C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1999" cy="24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Рисунок 1">
            <a:extLst>
              <a:ext uri="{FF2B5EF4-FFF2-40B4-BE49-F238E27FC236}">
                <a16:creationId xmlns:a16="http://schemas.microsoft.com/office/drawing/2014/main" id="{C844C8F8-CB7C-E7B4-E061-F585B2A344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0096" y="4132479"/>
            <a:ext cx="1041532" cy="100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13">
            <a:extLst>
              <a:ext uri="{FF2B5EF4-FFF2-40B4-BE49-F238E27FC236}">
                <a16:creationId xmlns:a16="http://schemas.microsoft.com/office/drawing/2014/main" id="{F42D8CAD-6833-43BA-CE17-D0539EAC9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2780928"/>
            <a:ext cx="12192000" cy="99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ru-RU" altLang="ru-RU" sz="8800" b="1" dirty="0">
                <a:latin typeface="Arial Black" panose="020B0A04020102020204" pitchFamily="34" charset="0"/>
              </a:rPr>
              <a:t>Институт химии</a:t>
            </a:r>
            <a:endParaRPr lang="ru-RU" altLang="ru-RU" sz="8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Рисунок 29" descr="https://www.oborudunion.ru/logo/4242368.jpg">
            <a:extLst>
              <a:ext uri="{FF2B5EF4-FFF2-40B4-BE49-F238E27FC236}">
                <a16:creationId xmlns:a16="http://schemas.microsoft.com/office/drawing/2014/main" id="{355B8B74-A931-071D-E227-1AC716EAD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400" y="4069317"/>
            <a:ext cx="1800200" cy="217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26">
            <a:extLst>
              <a:ext uri="{FF2B5EF4-FFF2-40B4-BE49-F238E27FC236}">
                <a16:creationId xmlns:a16="http://schemas.microsoft.com/office/drawing/2014/main" id="{85B31108-0CD4-AD99-F753-E4709F39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4312" y="4069317"/>
            <a:ext cx="2948006" cy="246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33" descr="https://teletype.in/files/30/4d/304d4bed-51e4-4233-b560-f3246a63855f.jpeg">
            <a:extLst>
              <a:ext uri="{FF2B5EF4-FFF2-40B4-BE49-F238E27FC236}">
                <a16:creationId xmlns:a16="http://schemas.microsoft.com/office/drawing/2014/main" id="{3AD98320-325D-C7AE-50A3-A8DB1D60A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420" y="1268760"/>
            <a:ext cx="4896495" cy="3037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Прямоугольник 9">
            <a:extLst>
              <a:ext uri="{FF2B5EF4-FFF2-40B4-BE49-F238E27FC236}">
                <a16:creationId xmlns:a16="http://schemas.microsoft.com/office/drawing/2014/main" id="{1044D6AA-0565-2195-E0F2-D77F7F20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48" y="1198915"/>
            <a:ext cx="6192639" cy="26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5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Проектировщик оборудования химической промышленности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5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Системный разработчик химических процессов 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5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Специалист по безопасности </a:t>
            </a:r>
            <a:b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химической индустрии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88EA17-9B79-7F06-745C-866DC1EC3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12133"/>
            <a:ext cx="964902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dirty="0">
                <a:latin typeface="Arial Black" panose="020B0A04020102020204" pitchFamily="34" charset="0"/>
              </a:rPr>
              <a:t>Кем </a:t>
            </a: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я буду работать?</a:t>
            </a:r>
            <a:endParaRPr lang="ru-RU" altLang="ru-RU" sz="4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2">
            <a:extLst>
              <a:ext uri="{FF2B5EF4-FFF2-40B4-BE49-F238E27FC236}">
                <a16:creationId xmlns:a16="http://schemas.microsoft.com/office/drawing/2014/main" id="{34EBB565-8B71-2743-07BA-F290625EF78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58956" y="1268760"/>
            <a:ext cx="11593239" cy="4967957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Нефтеперерабатывающие заводы:</a:t>
            </a:r>
          </a:p>
          <a:p>
            <a:pPr marL="180000" indent="0" eaLnBrk="1" hangingPunct="1">
              <a:spcBef>
                <a:spcPct val="0"/>
              </a:spcBef>
              <a:spcAft>
                <a:spcPts val="1800"/>
              </a:spcAft>
              <a:buNone/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Саратовский НПЗ, Сызранский НПЗ, Куйбышевский НПЗ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Нефте- и газодобывающие компании:</a:t>
            </a:r>
            <a:endParaRPr lang="ru-RU" altLang="ru-RU" sz="25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000" indent="0" eaLnBrk="1" hangingPunct="1">
              <a:spcBef>
                <a:spcPct val="0"/>
              </a:spcBef>
              <a:spcAft>
                <a:spcPts val="1800"/>
              </a:spcAft>
              <a:buNone/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Schlumberger, НОВАТЭК, Газпром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Предприятия химической промышленности</a:t>
            </a:r>
            <a:r>
              <a:rPr lang="en-US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altLang="ru-RU" sz="2500" b="1" dirty="0">
              <a:solidFill>
                <a:srgbClr val="3809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000" indent="0" eaLnBrk="1" hangingPunct="1">
              <a:spcBef>
                <a:spcPct val="0"/>
              </a:spcBef>
              <a:spcAft>
                <a:spcPts val="1800"/>
              </a:spcAft>
              <a:buNone/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ИНИУС, </a:t>
            </a:r>
            <a:r>
              <a:rPr lang="ru-RU" altLang="ru-RU" sz="2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Саратоворгсинтез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Нефтехимические лаборатории</a:t>
            </a:r>
            <a:endParaRPr lang="ru-RU" altLang="ru-RU" sz="25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58E6DD4F-0551-BD9D-0163-DCA86F284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12133"/>
            <a:ext cx="964902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dirty="0">
                <a:latin typeface="Arial Black" panose="020B0A04020102020204" pitchFamily="34" charset="0"/>
              </a:rPr>
              <a:t>Где </a:t>
            </a: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я буду работать?</a:t>
            </a:r>
            <a:endParaRPr lang="ru-RU" altLang="ru-RU" sz="4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>
            <a:extLst>
              <a:ext uri="{FF2B5EF4-FFF2-40B4-BE49-F238E27FC236}">
                <a16:creationId xmlns:a16="http://schemas.microsoft.com/office/drawing/2014/main" id="{C22C6FC5-0383-3F67-DE18-9BD2807D6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8488" y="1340768"/>
            <a:ext cx="1067807" cy="157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947A6AE6-67D7-8D65-7AAB-817DC64AC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498474"/>
            <a:ext cx="12601399" cy="96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ru-RU" altLang="ru-RU" sz="3600" b="1" kern="0" dirty="0">
                <a:solidFill>
                  <a:srgbClr val="000000"/>
                </a:solidFill>
                <a:latin typeface="Arial Black" panose="020B0A04020102020204" pitchFamily="34" charset="0"/>
              </a:rPr>
              <a:t>20.03.01 — </a:t>
            </a:r>
            <a:r>
              <a:rPr lang="ru-RU" altLang="ru-RU" sz="3600" b="1" kern="0" dirty="0">
                <a:solidFill>
                  <a:srgbClr val="FF6801"/>
                </a:solidFill>
                <a:latin typeface="Arial Black" panose="020B0A04020102020204" pitchFamily="34" charset="0"/>
              </a:rPr>
              <a:t>«Техносферная безопасность»</a:t>
            </a:r>
            <a:br>
              <a:rPr lang="ru-RU" altLang="ru-RU" sz="3600" b="1" kern="0" dirty="0">
                <a:solidFill>
                  <a:srgbClr val="FF6801"/>
                </a:solidFill>
                <a:latin typeface="Arial Black" panose="020B0A04020102020204" pitchFamily="34" charset="0"/>
              </a:rPr>
            </a:br>
            <a:r>
              <a:rPr lang="ru-RU" altLang="ru-RU" sz="3600" kern="0" dirty="0">
                <a:solidFill>
                  <a:srgbClr val="000000"/>
                </a:solidFill>
                <a:latin typeface="Arial Black" panose="020B0A04020102020204" pitchFamily="34" charset="0"/>
              </a:rPr>
              <a:t>Проходной балл (2022) — </a:t>
            </a:r>
            <a:r>
              <a:rPr lang="ru-RU" altLang="ru-RU" sz="3600" kern="0" dirty="0">
                <a:solidFill>
                  <a:srgbClr val="3809FF"/>
                </a:solidFill>
                <a:latin typeface="Arial Black" panose="020B0A04020102020204" pitchFamily="34" charset="0"/>
              </a:rPr>
              <a:t>156</a:t>
            </a:r>
          </a:p>
        </p:txBody>
      </p:sp>
      <p:sp>
        <p:nvSpPr>
          <p:cNvPr id="3" name="Прямоугольник 6">
            <a:extLst>
              <a:ext uri="{FF2B5EF4-FFF2-40B4-BE49-F238E27FC236}">
                <a16:creationId xmlns:a16="http://schemas.microsoft.com/office/drawing/2014/main" id="{BF533F00-7DCB-242E-2F72-3EFC0290B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47" y="1779267"/>
            <a:ext cx="9577014" cy="132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</a:pPr>
            <a:r>
              <a:rPr lang="ru-RU" altLang="ru-RU" sz="3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Профиль подготовки:</a:t>
            </a:r>
            <a:endParaRPr lang="ru-RU" altLang="ru-RU" sz="3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ru-RU" altLang="ru-RU" sz="3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30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Промышленная безопасность технологических процессов и производств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1EE683A-69C8-A2B7-2EE6-805142243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682" y="3356992"/>
            <a:ext cx="11098636" cy="3245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Прямоугольник 7">
            <a:extLst>
              <a:ext uri="{FF2B5EF4-FFF2-40B4-BE49-F238E27FC236}">
                <a16:creationId xmlns:a16="http://schemas.microsoft.com/office/drawing/2014/main" id="{F7E85B32-E7BF-D53B-C3B1-B28F8D438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76" y="1124744"/>
            <a:ext cx="889472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5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Специалистом по производственному контролю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5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Специалистом по охране труда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5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Государственным инспектором труда</a:t>
            </a:r>
            <a:endParaRPr lang="en-US" altLang="ru-RU" sz="25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5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Специалистом по обеспечению требований промышленной безопасности</a:t>
            </a:r>
          </a:p>
        </p:txBody>
      </p:sp>
      <p:pic>
        <p:nvPicPr>
          <p:cNvPr id="21509" name="Picture 4" descr="ПАО «Газпром»">
            <a:extLst>
              <a:ext uri="{FF2B5EF4-FFF2-40B4-BE49-F238E27FC236}">
                <a16:creationId xmlns:a16="http://schemas.microsoft.com/office/drawing/2014/main" id="{43A77CEA-29EE-82A9-4CFE-92763ADD5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806" y="4639240"/>
            <a:ext cx="359886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3335CCB7-D5DD-6C94-4FBD-8A7646CA3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12133"/>
            <a:ext cx="964902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dirty="0">
                <a:latin typeface="Arial Black" panose="020B0A04020102020204" pitchFamily="34" charset="0"/>
              </a:rPr>
              <a:t>Кем </a:t>
            </a: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я буду работать?</a:t>
            </a:r>
            <a:endParaRPr lang="ru-RU" altLang="ru-RU" sz="4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9" descr="https://www.oborudunion.ru/logo/4242368.jpg">
            <a:extLst>
              <a:ext uri="{FF2B5EF4-FFF2-40B4-BE49-F238E27FC236}">
                <a16:creationId xmlns:a16="http://schemas.microsoft.com/office/drawing/2014/main" id="{6267942B-F0DC-796C-FEFA-BA10F5A38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7366" y="4470842"/>
            <a:ext cx="1800200" cy="217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6">
            <a:extLst>
              <a:ext uri="{FF2B5EF4-FFF2-40B4-BE49-F238E27FC236}">
                <a16:creationId xmlns:a16="http://schemas.microsoft.com/office/drawing/2014/main" id="{52A7479F-9AC5-423C-EFE2-A93BD03C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7467" y="4482010"/>
            <a:ext cx="2800085" cy="234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2">
            <a:extLst>
              <a:ext uri="{FF2B5EF4-FFF2-40B4-BE49-F238E27FC236}">
                <a16:creationId xmlns:a16="http://schemas.microsoft.com/office/drawing/2014/main" id="{021C734E-C344-E177-197D-5807F3B81D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8956" y="1268760"/>
            <a:ext cx="11641700" cy="4824536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Организации надзорной, экспертной и аудиторской деятельности:</a:t>
            </a:r>
          </a:p>
          <a:p>
            <a:pPr marL="180000" indent="0" eaLnBrk="1" hangingPunct="1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Ростехнадзор, вычислительные и аналитические центры по профилактике и прогнозированию состояния безопасности объектов жизнедеятельности, центры по оценке безопасности условий труда, правовые и административные органы обеспечения безопасности труда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Службы промышленной безопасности и охраны труда:</a:t>
            </a:r>
          </a:p>
          <a:p>
            <a:pPr marL="18000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Государственная инспекция труда в Саратовской области, Саратовский НПЗ, </a:t>
            </a:r>
            <a:r>
              <a:rPr lang="ru-RU" altLang="ru-RU" sz="2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Саратоворгсинтез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Алмаз, Шлюмберже, Роберт Бош Саратов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04D4D421-9922-EEE0-674C-0CE0C3143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12133"/>
            <a:ext cx="964902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dirty="0">
                <a:latin typeface="Arial Black" panose="020B0A04020102020204" pitchFamily="34" charset="0"/>
              </a:rPr>
              <a:t>Где </a:t>
            </a: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я буду работать?</a:t>
            </a:r>
            <a:endParaRPr lang="ru-RU" altLang="ru-RU" sz="4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ttps://sun9-10.userapi.com/impg/xutYzhLrjHELxzFom3hXWdypYqGC3SmC60XW1Q/MDktKW8XA3w.jpg?size=498x1080&amp;quality=96&amp;sign=591e0ae3448e9f482d7467f494979ba8&amp;type=album">
            <a:extLst>
              <a:ext uri="{FF2B5EF4-FFF2-40B4-BE49-F238E27FC236}">
                <a16:creationId xmlns:a16="http://schemas.microsoft.com/office/drawing/2014/main" id="{1A5A0BC8-FA9A-91A9-5C8E-0BAF9923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3248" y="2473736"/>
            <a:ext cx="2610019" cy="3952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https://sun9-67.userapi.com/impg/eDpcdADnFoFM4s8Xf4fX_QpOHK5bNLhDTQT2MA/pr4EWtz3W_I.jpg?size=792x1080&amp;quality=96&amp;sign=04cc04295013d117f8bc98ee6c4415c6&amp;type=album">
            <a:extLst>
              <a:ext uri="{FF2B5EF4-FFF2-40B4-BE49-F238E27FC236}">
                <a16:creationId xmlns:a16="http://schemas.microsoft.com/office/drawing/2014/main" id="{4CDA45CA-1C01-65E0-3090-535DA03F2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1313" y="1818190"/>
            <a:ext cx="2736304" cy="4607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4DE5D52A-8DBC-97E0-F95A-137C989B5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498474"/>
            <a:ext cx="12601399" cy="96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ru-RU" altLang="ru-RU" sz="3600" b="1" kern="0" dirty="0">
                <a:solidFill>
                  <a:srgbClr val="000000"/>
                </a:solidFill>
                <a:latin typeface="Arial Black" panose="020B0A04020102020204" pitchFamily="34" charset="0"/>
              </a:rPr>
              <a:t>44.03.01 — </a:t>
            </a:r>
            <a:r>
              <a:rPr lang="ru-RU" altLang="ru-RU" sz="3600" b="1" kern="0" dirty="0">
                <a:solidFill>
                  <a:srgbClr val="FF6801"/>
                </a:solidFill>
                <a:latin typeface="Arial Black" panose="020B0A04020102020204" pitchFamily="34" charset="0"/>
              </a:rPr>
              <a:t>«Педагогическое образование»</a:t>
            </a:r>
            <a:r>
              <a:rPr lang="ru-RU" altLang="ru-RU" sz="3600" b="1" kern="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pPr algn="l" eaLnBrk="1" hangingPunct="1">
              <a:lnSpc>
                <a:spcPct val="90000"/>
              </a:lnSpc>
            </a:pPr>
            <a:r>
              <a:rPr lang="ru-RU" altLang="ru-RU" sz="3600" kern="0" dirty="0">
                <a:solidFill>
                  <a:srgbClr val="000000"/>
                </a:solidFill>
                <a:latin typeface="Arial Black" panose="020B0A04020102020204" pitchFamily="34" charset="0"/>
              </a:rPr>
              <a:t>Проходной балл 2022 — </a:t>
            </a:r>
            <a:r>
              <a:rPr lang="ru-RU" altLang="ru-RU" sz="3600" kern="0" dirty="0">
                <a:solidFill>
                  <a:srgbClr val="3809FF"/>
                </a:solidFill>
                <a:latin typeface="Arial Black" panose="020B0A04020102020204" pitchFamily="34" charset="0"/>
              </a:rPr>
              <a:t>160</a:t>
            </a:r>
          </a:p>
        </p:txBody>
      </p:sp>
      <p:sp>
        <p:nvSpPr>
          <p:cNvPr id="3" name="Прямоугольник 6">
            <a:extLst>
              <a:ext uri="{FF2B5EF4-FFF2-40B4-BE49-F238E27FC236}">
                <a16:creationId xmlns:a16="http://schemas.microsoft.com/office/drawing/2014/main" id="{1BC58F66-43D1-89D3-506C-041338002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47" y="1779267"/>
            <a:ext cx="5295605" cy="9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</a:pPr>
            <a:r>
              <a:rPr lang="ru-RU" altLang="ru-RU" sz="3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Профиль подготовки:</a:t>
            </a:r>
            <a:endParaRPr lang="ru-RU" altLang="ru-RU" sz="3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ru-RU" altLang="ru-RU" sz="3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30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Химия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DB77BA5-2072-99EB-CDE1-4981743F4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2986841"/>
            <a:ext cx="4585777" cy="3439333"/>
          </a:xfrm>
          <a:prstGeom prst="roundRect">
            <a:avLst>
              <a:gd name="adj" fmla="val 606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https://sun9-51.userapi.com/impg/eYv8tF73EgUT_Lg7D_mGcKLuj64l7RaX60bCCw/SgI4V42k0Jw.jpg?size=498x1080&amp;quality=96&amp;sign=8cf5a689c772dc30f149ed2a842c0e81&amp;type=album">
            <a:extLst>
              <a:ext uri="{FF2B5EF4-FFF2-40B4-BE49-F238E27FC236}">
                <a16:creationId xmlns:a16="http://schemas.microsoft.com/office/drawing/2014/main" id="{8237137E-C29F-F5E0-6C6A-11A25A1E7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4312" y="1799980"/>
            <a:ext cx="2763305" cy="4613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56637731-B152-06E9-36E0-6053822CB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12133"/>
            <a:ext cx="964902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dirty="0">
                <a:latin typeface="Arial Black" panose="020B0A04020102020204" pitchFamily="34" charset="0"/>
              </a:rPr>
              <a:t>Где и кем </a:t>
            </a: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я буду работать?</a:t>
            </a:r>
            <a:endParaRPr lang="ru-RU" altLang="ru-RU" sz="4400" dirty="0">
              <a:latin typeface="Arial Black" panose="020B0A04020102020204" pitchFamily="34" charset="0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8F8D0CEE-216C-F5ED-E9FF-4E788DDE7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7" y="1268760"/>
            <a:ext cx="7753268" cy="496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500" b="1" kern="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Учитель/преподаватель:</a:t>
            </a:r>
          </a:p>
          <a:p>
            <a:pPr marL="180000" indent="0" eaLnBrk="1" hangingPunct="1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ru-RU" altLang="ru-RU" sz="25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Школы, лицеи, гимназии (государственные и частные); училища, колледжи, средние специальные и высшие учебные заведения; образовательные центры и социальные организации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500" b="1" kern="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Разработчик/методист программ повышения квалификации и переквалификации персонала:</a:t>
            </a:r>
          </a:p>
          <a:p>
            <a:pPr marL="180000" indent="0" eaLnBrk="1" hangingPunct="1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ru-RU" altLang="ru-RU" sz="25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Международные и федеральные компании и холдинги</a:t>
            </a:r>
          </a:p>
          <a:p>
            <a:pPr marL="180000" indent="0" eaLnBrk="1" hangingPunct="1">
              <a:spcBef>
                <a:spcPct val="0"/>
              </a:spcBef>
              <a:spcAft>
                <a:spcPts val="1800"/>
              </a:spcAft>
              <a:buFontTx/>
              <a:buNone/>
            </a:pPr>
            <a:endParaRPr lang="ru-RU" altLang="ru-RU" sz="25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A6A2F3C7-7C52-4E5A-8638-E6C63296B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4455" y="4142711"/>
            <a:ext cx="5757835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627" name="Рисунок 6">
            <a:extLst>
              <a:ext uri="{FF2B5EF4-FFF2-40B4-BE49-F238E27FC236}">
                <a16:creationId xmlns:a16="http://schemas.microsoft.com/office/drawing/2014/main" id="{5B3F0181-271D-056C-A7C1-5E0194601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43387">
            <a:off x="5047531" y="1725546"/>
            <a:ext cx="3952010" cy="2105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7">
            <a:extLst>
              <a:ext uri="{FF2B5EF4-FFF2-40B4-BE49-F238E27FC236}">
                <a16:creationId xmlns:a16="http://schemas.microsoft.com/office/drawing/2014/main" id="{A12CAD28-C566-79A7-C419-3795571D2A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61000">
            <a:off x="489832" y="1123154"/>
            <a:ext cx="4281488" cy="2520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D95DAA9-7C54-E29A-E372-71E0C16C8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19404">
            <a:off x="9348464" y="926667"/>
            <a:ext cx="2439297" cy="2542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6884157-5234-5E4B-9D34-4F137B44D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425" y="3930921"/>
            <a:ext cx="1584176" cy="2731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BAC247E5-B9D2-122A-DFEB-7C20287C1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0"/>
            <a:ext cx="12865836" cy="121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Учебные и научные лаборатории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Института химии</a:t>
            </a:r>
            <a:endParaRPr lang="ru-RU" altLang="ru-RU" sz="4400" dirty="0">
              <a:latin typeface="Arial Black" panose="020B0A04020102020204" pitchFamily="34" charset="0"/>
            </a:endParaRP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3CBA3B6E-F5A1-0E65-E65C-C2379D68F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2643" y="4256332"/>
            <a:ext cx="3492770" cy="2406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2">
            <a:extLst>
              <a:ext uri="{FF2B5EF4-FFF2-40B4-BE49-F238E27FC236}">
                <a16:creationId xmlns:a16="http://schemas.microsoft.com/office/drawing/2014/main" id="{101652C3-95FC-791C-07BB-49CFA349070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81114" y="1844824"/>
            <a:ext cx="11351929" cy="525658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5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 стратегического проекта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достижение передовых мировых позиций в области разработки перспективных наноматериалов, покрытий, биологически активных веществ, химических технологий нового поколения для промышленности, энергетики, медицинских и экологических исследований.</a:t>
            </a:r>
          </a:p>
          <a:p>
            <a:pPr marL="0" indent="0" eaLnBrk="1" hangingPunct="1">
              <a:buNone/>
            </a:pPr>
            <a:r>
              <a:rPr lang="ru-RU" altLang="ru-RU" sz="25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Задачи: </a:t>
            </a:r>
          </a:p>
          <a:p>
            <a:pPr marL="0" indent="0" eaLnBrk="1" hangingPunct="1">
              <a:buNone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5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2500" dirty="0">
                <a:latin typeface="Verdana" panose="020B0604030504040204" pitchFamily="34" charset="0"/>
                <a:ea typeface="Verdana" panose="020B0604030504040204" pitchFamily="34" charset="0"/>
              </a:rPr>
              <a:t>Перспективные химические материалы, новые химические технологии </a:t>
            </a:r>
          </a:p>
          <a:p>
            <a:pPr marL="0" indent="0" eaLnBrk="1" hangingPunct="1">
              <a:buNone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5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2500" dirty="0">
                <a:latin typeface="Verdana" panose="020B0604030504040204" pitchFamily="34" charset="0"/>
                <a:ea typeface="Verdana" panose="020B0604030504040204" pitchFamily="34" charset="0"/>
              </a:rPr>
              <a:t>Малотоннажная химия</a:t>
            </a:r>
          </a:p>
          <a:p>
            <a:pPr marL="0" indent="0" eaLnBrk="1" hangingPunct="1">
              <a:buNone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5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2500" dirty="0">
                <a:latin typeface="Verdana" panose="020B0604030504040204" pitchFamily="34" charset="0"/>
                <a:ea typeface="Verdana" panose="020B0604030504040204" pitchFamily="34" charset="0"/>
              </a:rPr>
              <a:t>Экология и химическая безопасность</a:t>
            </a:r>
          </a:p>
          <a:p>
            <a:pPr marL="0" indent="0" eaLnBrk="1" hangingPunct="1">
              <a:buNone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5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2500" dirty="0">
                <a:latin typeface="Verdana" panose="020B0604030504040204" pitchFamily="34" charset="0"/>
                <a:ea typeface="Verdana" panose="020B0604030504040204" pitchFamily="34" charset="0"/>
              </a:rPr>
              <a:t>Научно-образовательный кластер «Химия и новые материалы»</a:t>
            </a:r>
          </a:p>
          <a:p>
            <a:pPr eaLnBrk="1" hangingPunct="1">
              <a:buFontTx/>
              <a:buNone/>
            </a:pPr>
            <a:endParaRPr lang="ru-RU" altLang="ru-RU" sz="25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7A0B038-D9B0-7B85-322C-22294817A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0"/>
            <a:ext cx="12865836" cy="182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Приоритет </a:t>
            </a:r>
            <a:r>
              <a:rPr lang="ru-RU" altLang="ru-RU" sz="4400" dirty="0">
                <a:solidFill>
                  <a:srgbClr val="3809FF"/>
                </a:solidFill>
                <a:latin typeface="Arial Black" panose="020B0A04020102020204" pitchFamily="34" charset="0"/>
              </a:rPr>
              <a:t>2030</a:t>
            </a: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: Химия и новые материалы</a:t>
            </a:r>
            <a:endParaRPr lang="ru-RU" altLang="ru-RU" sz="4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>
            <a:extLst>
              <a:ext uri="{FF2B5EF4-FFF2-40B4-BE49-F238E27FC236}">
                <a16:creationId xmlns:a16="http://schemas.microsoft.com/office/drawing/2014/main" id="{F042F81D-B550-AE76-4F2F-5FDCD7576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40" y="363086"/>
            <a:ext cx="1188127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Количество мест для приёма на обучение</a:t>
            </a:r>
            <a:r>
              <a:rPr lang="ru-RU" altLang="ru-RU" sz="2900" b="1" dirty="0">
                <a:solidFill>
                  <a:srgbClr val="3809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*</a:t>
            </a:r>
            <a: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b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 соответствии с условиями конкурса — </a:t>
            </a:r>
            <a:r>
              <a:rPr lang="ru-RU" altLang="ru-RU" sz="2900" b="1" dirty="0">
                <a:solidFill>
                  <a:srgbClr val="FF680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бакалавриат</a:t>
            </a:r>
          </a:p>
        </p:txBody>
      </p:sp>
      <p:graphicFrame>
        <p:nvGraphicFramePr>
          <p:cNvPr id="85032" name="Group 40">
            <a:extLst>
              <a:ext uri="{FF2B5EF4-FFF2-40B4-BE49-F238E27FC236}">
                <a16:creationId xmlns:a16="http://schemas.microsoft.com/office/drawing/2014/main" id="{65AD5DBA-9635-7324-C48B-2B0B19902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847736"/>
              </p:ext>
            </p:extLst>
          </p:nvPr>
        </p:nvGraphicFramePr>
        <p:xfrm>
          <a:off x="392340" y="1412776"/>
          <a:ext cx="11305207" cy="4536504"/>
        </p:xfrm>
        <a:graphic>
          <a:graphicData uri="http://schemas.openxmlformats.org/drawingml/2006/table">
            <a:tbl>
              <a:tblPr/>
              <a:tblGrid>
                <a:gridCol w="3111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8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Направление </a:t>
                      </a:r>
                      <a:b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</a:b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подготовки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Предметы ЕГЭ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КЦП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Квота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Целевой приём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6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04.03.01. </a:t>
                      </a:r>
                      <a:b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</a:b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«Химия»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Химия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математика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(ПУ)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биология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+6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18.03.01.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«Химическая технология»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Математика </a:t>
                      </a:r>
                      <a:r>
                        <a:rPr kumimoji="0" lang="ru-RU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(ПУ)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химия/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физика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+2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20.03.01.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«Техносферная безопасность»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Математика </a:t>
                      </a:r>
                      <a:r>
                        <a:rPr kumimoji="0" lang="ru-RU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(ПУ)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химия/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физика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</a:b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+1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16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44.03.01.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«Педагогическое образование»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Химия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Химия/</a:t>
                      </a:r>
                      <a:r>
                        <a:rPr kumimoji="0" lang="ru-RU" sz="1800" b="0" i="1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биология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обществознание;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+1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05" name="TextBox 3">
            <a:extLst>
              <a:ext uri="{FF2B5EF4-FFF2-40B4-BE49-F238E27FC236}">
                <a16:creationId xmlns:a16="http://schemas.microsoft.com/office/drawing/2014/main" id="{3E05EAFB-11B8-FE18-0094-1E8BAAE22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40" y="6310005"/>
            <a:ext cx="11712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3809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*</a:t>
            </a:r>
            <a:r>
              <a:rPr lang="ru-RU" altLang="ru-RU" sz="22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Данные в таблице являются </a:t>
            </a:r>
            <a:r>
              <a:rPr lang="ru-RU" altLang="ru-RU" sz="2200" b="1" i="1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предварительными</a:t>
            </a:r>
            <a:endParaRPr lang="ru-RU" altLang="ru-RU" sz="2200" i="1" dirty="0">
              <a:solidFill>
                <a:srgbClr val="FF68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5D8F0B5A-25F4-3BAA-F6D7-B7357BCAA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556792"/>
            <a:ext cx="11593287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ru-RU" altLang="ru-RU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</a:t>
            </a:r>
            <a:r>
              <a:rPr lang="ru-RU" altLang="ru-RU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Добро пожаловать в Институт химии </a:t>
            </a:r>
          </a:p>
          <a:p>
            <a:pPr eaLnBrk="1" hangingPunct="1">
              <a:lnSpc>
                <a:spcPct val="110000"/>
              </a:lnSpc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</a:t>
            </a:r>
            <a:r>
              <a:rPr lang="ru-RU" altLang="ru-RU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Организации и направления в стенах Института </a:t>
            </a:r>
          </a:p>
          <a:p>
            <a:pPr eaLnBrk="1" hangingPunct="1">
              <a:lnSpc>
                <a:spcPct val="110000"/>
              </a:lnSpc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</a:t>
            </a:r>
            <a:r>
              <a:rPr lang="ru-RU" altLang="ru-RU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Удивительная химия вокруг нас </a:t>
            </a:r>
          </a:p>
          <a:p>
            <a:pPr eaLnBrk="1" hangingPunct="1">
              <a:lnSpc>
                <a:spcPct val="110000"/>
              </a:lnSpc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</a:t>
            </a:r>
            <a:r>
              <a:rPr lang="ru-RU" altLang="ru-RU" sz="3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Приёмная компания 2024 </a:t>
            </a:r>
          </a:p>
          <a:p>
            <a:pPr eaLnBrk="1" hangingPunct="1">
              <a:lnSpc>
                <a:spcPct val="110000"/>
              </a:lnSpc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5.</a:t>
            </a:r>
            <a:r>
              <a:rPr lang="ru-RU" altLang="ru-RU" sz="3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Вопросы и ответы </a:t>
            </a:r>
          </a:p>
          <a:p>
            <a:pPr eaLnBrk="1" hangingPunct="1">
              <a:lnSpc>
                <a:spcPct val="110000"/>
              </a:lnSpc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6.</a:t>
            </a:r>
            <a:r>
              <a:rPr kumimoji="0" lang="ru-RU" alt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Экскурсия по местам, где происходит магия</a:t>
            </a:r>
          </a:p>
        </p:txBody>
      </p:sp>
      <p:sp>
        <p:nvSpPr>
          <p:cNvPr id="11267" name="TextBox 3">
            <a:extLst>
              <a:ext uri="{FF2B5EF4-FFF2-40B4-BE49-F238E27FC236}">
                <a16:creationId xmlns:a16="http://schemas.microsoft.com/office/drawing/2014/main" id="{3F2939B1-C04C-9D39-D88C-E10F0B198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314653"/>
            <a:ext cx="97210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600" b="1" dirty="0">
                <a:latin typeface="Arial Black" panose="020B0A04020102020204" pitchFamily="34" charset="0"/>
              </a:rPr>
              <a:t>План мероприятия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5">
            <a:extLst>
              <a:ext uri="{FF2B5EF4-FFF2-40B4-BE49-F238E27FC236}">
                <a16:creationId xmlns:a16="http://schemas.microsoft.com/office/drawing/2014/main" id="{BC81684F-67B8-C51C-8E10-D6B91F291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92" y="1006476"/>
            <a:ext cx="11377215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Институте химии осуществляется подготовка </a:t>
            </a:r>
            <a:r>
              <a:rPr lang="ru-RU" altLang="ru-RU" sz="2100" i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магистров </a:t>
            </a: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направлениям:</a:t>
            </a:r>
          </a:p>
          <a:p>
            <a:pPr eaLnBrk="1" hangingPunct="1">
              <a:spcAft>
                <a:spcPts val="1000"/>
              </a:spcAft>
            </a:pPr>
            <a:r>
              <a:rPr lang="ru-RU" altLang="ru-RU" sz="21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04.04.01. — «Химия», </a:t>
            </a: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профиль «Химия синтетических </a:t>
            </a:r>
            <a:b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природных веществ»</a:t>
            </a:r>
          </a:p>
          <a:p>
            <a:pPr eaLnBrk="1" hangingPunct="1">
              <a:spcAft>
                <a:spcPts val="1000"/>
              </a:spcAft>
            </a:pPr>
            <a:r>
              <a:rPr lang="ru-RU" altLang="ru-RU" sz="21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18.04.01. — «Химическая технология»</a:t>
            </a: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профиль «Химическая технология природных энергоносителей и углеродных материалов»</a:t>
            </a:r>
          </a:p>
          <a:p>
            <a:pPr eaLnBrk="1" hangingPunct="1">
              <a:spcAft>
                <a:spcPts val="1000"/>
              </a:spcAft>
            </a:pPr>
            <a:r>
              <a:rPr lang="ru-RU" altLang="ru-RU" sz="21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44.04.01. — «Педагогическое образование»</a:t>
            </a: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профиль «Актуальные стратегии и инструменты эффективного обучения химии»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54F1A-BEEC-4B73-B30C-BB754932C0F5}"/>
              </a:ext>
            </a:extLst>
          </p:cNvPr>
          <p:cNvSpPr txBox="1"/>
          <p:nvPr/>
        </p:nvSpPr>
        <p:spPr>
          <a:xfrm>
            <a:off x="335360" y="315913"/>
            <a:ext cx="907256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4400" b="1" kern="0" dirty="0">
                <a:solidFill>
                  <a:srgbClr val="000000"/>
                </a:solidFill>
                <a:latin typeface="Arial Black" panose="020B0A04020102020204" pitchFamily="34" charset="0"/>
                <a:ea typeface="+mj-ea"/>
              </a:rPr>
              <a:t>Магистратура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BFCB6-AE9F-0DE8-5BB8-BDE7209AAAD6}"/>
              </a:ext>
            </a:extLst>
          </p:cNvPr>
          <p:cNvSpPr txBox="1"/>
          <p:nvPr/>
        </p:nvSpPr>
        <p:spPr>
          <a:xfrm>
            <a:off x="335360" y="4581128"/>
            <a:ext cx="9072563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4400" b="1" kern="0" dirty="0">
                <a:solidFill>
                  <a:srgbClr val="000000"/>
                </a:solidFill>
                <a:latin typeface="Arial Black" panose="020B0A04020102020204" pitchFamily="34" charset="0"/>
                <a:ea typeface="+mj-ea"/>
              </a:rPr>
              <a:t>Аспирантура</a:t>
            </a:r>
          </a:p>
        </p:txBody>
      </p:sp>
      <p:sp>
        <p:nvSpPr>
          <p:cNvPr id="29701" name="TextBox 7">
            <a:extLst>
              <a:ext uri="{FF2B5EF4-FFF2-40B4-BE49-F238E27FC236}">
                <a16:creationId xmlns:a16="http://schemas.microsoft.com/office/drawing/2014/main" id="{908747CA-E2CE-C98A-169D-EFB7830F5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92" y="5271691"/>
            <a:ext cx="115212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Институте химии осуществляется подготовка </a:t>
            </a:r>
            <a:r>
              <a:rPr lang="ru-RU" altLang="ru-RU" sz="2100" i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аспирантов</a:t>
            </a:r>
            <a:r>
              <a:rPr lang="ru-RU" altLang="ru-RU" sz="21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направлениям: органическая химия; физическая химия; аналитическая химия</a:t>
            </a:r>
            <a:r>
              <a:rPr lang="en-US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электрохимия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un9-27.userapi.com/impg/Gd2dFKh47-LEZkaiISE1TuvByBe4ZP4mcTS9cA/hv60PbyJZPc.jpg?size=648x471&amp;quality=96&amp;sign=d5bef5c90e6127c7e4c5f1b24c05a1e0&amp;type=album">
            <a:extLst>
              <a:ext uri="{FF2B5EF4-FFF2-40B4-BE49-F238E27FC236}">
                <a16:creationId xmlns:a16="http://schemas.microsoft.com/office/drawing/2014/main" id="{4A2D3073-05BA-87EC-DE58-5B28C2631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32" y="1628800"/>
            <a:ext cx="6530975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Прямоугольник 2">
            <a:extLst>
              <a:ext uri="{FF2B5EF4-FFF2-40B4-BE49-F238E27FC236}">
                <a16:creationId xmlns:a16="http://schemas.microsoft.com/office/drawing/2014/main" id="{3A69AF39-5A38-4C12-2F7E-6FD7D9F4C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556792"/>
            <a:ext cx="8378420" cy="5570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Microsoft Sans Serif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Microsoft Sans Serif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Microsoft Sans Serif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2800" b="1" dirty="0">
                <a:solidFill>
                  <a:srgbClr val="3809FF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— Эколог</a:t>
            </a:r>
            <a:r>
              <a:rPr lang="ru-RU" altLang="ru-RU" sz="2800" dirty="0">
                <a:solidFill>
                  <a:srgbClr val="3809FF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8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(в области химии)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2800" b="1" dirty="0">
                <a:solidFill>
                  <a:srgbClr val="3809FF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— Переводчик </a:t>
            </a:r>
            <a:r>
              <a:rPr lang="ru-RU" altLang="ru-RU" sz="28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в сфере профессиональной </a:t>
            </a:r>
            <a:br>
              <a:rPr lang="ru-RU" altLang="ru-RU" sz="28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8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коммуникации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2800" b="1" dirty="0">
                <a:solidFill>
                  <a:srgbClr val="3809FF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— Инженер буровых растворов </a:t>
            </a:r>
            <a:r>
              <a:rPr lang="ru-RU" altLang="ru-RU" sz="28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(Schlumberger</a:t>
            </a:r>
            <a:r>
              <a:rPr lang="en-US" altLang="ru-RU" sz="28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ru-RU" altLang="ru-RU" sz="28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800" i="1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бесплатно, </a:t>
            </a:r>
            <a:br>
              <a:rPr lang="en-US" altLang="ru-RU" sz="2800" i="1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800" i="1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по результатам собеседования</a:t>
            </a:r>
            <a:r>
              <a:rPr lang="ru-RU" altLang="ru-RU" sz="28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2800" b="1" dirty="0">
                <a:solidFill>
                  <a:srgbClr val="3809FF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— Инженер химической технологии </a:t>
            </a:r>
            <a:r>
              <a:rPr lang="ru-RU" altLang="ru-RU" sz="2800" dirty="0">
                <a:solidFill>
                  <a:srgbClr val="000000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(Химико-технологические основы извлечения металлов из пластовых вод –Иркутская нефтяная компания)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ru-RU" altLang="ru-RU" sz="2800" dirty="0">
              <a:solidFill>
                <a:srgbClr val="000000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470F7DD3-4BC8-8C4F-DB4E-4CFF02A32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1"/>
            <a:ext cx="11641700" cy="111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000" dirty="0">
                <a:solidFill>
                  <a:srgbClr val="000000"/>
                </a:solidFill>
                <a:latin typeface="Arial Black" panose="020B0A04020102020204" pitchFamily="34" charset="0"/>
              </a:rPr>
              <a:t>Дополнительное профессиональное образование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7">
            <a:extLst>
              <a:ext uri="{FF2B5EF4-FFF2-40B4-BE49-F238E27FC236}">
                <a16:creationId xmlns:a16="http://schemas.microsoft.com/office/drawing/2014/main" id="{E771CFCE-79E1-7EF2-CB0E-5F3D27B2F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8898" y="1367607"/>
            <a:ext cx="1998663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Прямоугольник 2">
            <a:extLst>
              <a:ext uri="{FF2B5EF4-FFF2-40B4-BE49-F238E27FC236}">
                <a16:creationId xmlns:a16="http://schemas.microsoft.com/office/drawing/2014/main" id="{8D6E0F19-C98E-519D-F726-B865521EA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66" y="1340768"/>
            <a:ext cx="10953103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 школьников, интересующихся химией, проводятся занятия </a:t>
            </a:r>
            <a:br>
              <a:rPr lang="en-US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altLang="ru-RU" sz="21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Школе юного химика</a:t>
            </a: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Преподаватели Института химии в доступной форме</a:t>
            </a:r>
            <a:b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приобщают школьников к знаниям, показывая красоту </a:t>
            </a:r>
            <a:br>
              <a:rPr lang="en-US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многогранность химической науки.</a:t>
            </a:r>
          </a:p>
          <a:p>
            <a:pPr eaLnBrk="1" hangingPunct="1">
              <a:spcAft>
                <a:spcPts val="600"/>
              </a:spcAft>
            </a:pPr>
            <a:endParaRPr lang="ru-RU" altLang="ru-RU" sz="21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ru-RU" sz="21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Школе можно: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Увидеть красивые химические эксперименты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Разобрать сложные вопросы школьной программы и заданий </a:t>
            </a:r>
            <a:br>
              <a:rPr lang="en-US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ЕГЭ по химии </a:t>
            </a:r>
            <a:endParaRPr lang="en-US" altLang="ru-RU" sz="21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Познакомиться с передовыми достижениями науки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Выполнить практические работы, 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Все занятия </a:t>
            </a:r>
            <a:r>
              <a:rPr lang="ru-RU" altLang="ru-RU" sz="2100" i="1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бесплатные</a:t>
            </a:r>
            <a:r>
              <a:rPr lang="ru-RU" altLang="ru-RU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 Мы ждем Вас!</a:t>
            </a:r>
          </a:p>
        </p:txBody>
      </p:sp>
      <p:pic>
        <p:nvPicPr>
          <p:cNvPr id="32772" name="Picture 2" descr="http://chart.apis.google.com/chart?cht=qr&amp;chs=300x300&amp;chl=https%3A//sgu.ru/node/175551">
            <a:extLst>
              <a:ext uri="{FF2B5EF4-FFF2-40B4-BE49-F238E27FC236}">
                <a16:creationId xmlns:a16="http://schemas.microsoft.com/office/drawing/2014/main" id="{FF721152-30B6-5DCF-A3BF-3B6FF2E7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1079" y="3856090"/>
            <a:ext cx="1557337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6">
            <a:extLst>
              <a:ext uri="{FF2B5EF4-FFF2-40B4-BE49-F238E27FC236}">
                <a16:creationId xmlns:a16="http://schemas.microsoft.com/office/drawing/2014/main" id="{CC46C53E-1AAA-E70C-775F-D4D355BD9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2253" y="5457418"/>
            <a:ext cx="30043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 Школе:</a:t>
            </a:r>
            <a:endParaRPr lang="en-US" alt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/>
            <a:r>
              <a:rPr lang="en-US" altLang="ru-RU" sz="2000" dirty="0">
                <a:solidFill>
                  <a:srgbClr val="1984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sgu.ru/node/</a:t>
            </a:r>
            <a:r>
              <a:rPr lang="ru-RU" altLang="ru-RU" sz="2000" dirty="0">
                <a:solidFill>
                  <a:srgbClr val="1984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175551</a:t>
            </a:r>
            <a:r>
              <a:rPr lang="en-US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ru-RU" alt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399F184C-CF7C-8D0F-318F-76414B541A2F}"/>
              </a:ext>
            </a:extLst>
          </p:cNvPr>
          <p:cNvCxnSpPr>
            <a:cxnSpLocks/>
            <a:endCxn id="32772" idx="1"/>
          </p:cNvCxnSpPr>
          <p:nvPr/>
        </p:nvCxnSpPr>
        <p:spPr bwMode="auto">
          <a:xfrm flipV="1">
            <a:off x="9120336" y="4635553"/>
            <a:ext cx="710743" cy="85484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25400" cap="flat" cmpd="sng" algn="ctr">
            <a:solidFill>
              <a:srgbClr val="FF680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ectangle 5">
            <a:extLst>
              <a:ext uri="{FF2B5EF4-FFF2-40B4-BE49-F238E27FC236}">
                <a16:creationId xmlns:a16="http://schemas.microsoft.com/office/drawing/2014/main" id="{9D4AA0B3-F861-B82E-A068-522BE5458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1"/>
            <a:ext cx="11641700" cy="7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Школа юного химика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B6A317-4DC1-43E9-3F66-EF67CCC5BC6D}"/>
              </a:ext>
            </a:extLst>
          </p:cNvPr>
          <p:cNvSpPr/>
          <p:nvPr/>
        </p:nvSpPr>
        <p:spPr>
          <a:xfrm>
            <a:off x="407368" y="1282695"/>
            <a:ext cx="1047400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базе университета подготовку к сдаче ЕГЭ и ОГЭ 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(9–11 классы) проводит Институт довузовского образования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Список предметов по которым идёт подготовка:</a:t>
            </a:r>
          </a:p>
        </p:txBody>
      </p:sp>
      <p:pic>
        <p:nvPicPr>
          <p:cNvPr id="33795" name="Picture 2" descr="https://chart.apis.google.com/chart?cht=qr&amp;chs=300x300&amp;chl=https%3A//sgu.ru/node/47433">
            <a:extLst>
              <a:ext uri="{FF2B5EF4-FFF2-40B4-BE49-F238E27FC236}">
                <a16:creationId xmlns:a16="http://schemas.microsoft.com/office/drawing/2014/main" id="{F122190B-9752-60B1-8E3C-762348E4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7593" y="4272973"/>
            <a:ext cx="1464998" cy="146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7">
            <a:extLst>
              <a:ext uri="{FF2B5EF4-FFF2-40B4-BE49-F238E27FC236}">
                <a16:creationId xmlns:a16="http://schemas.microsoft.com/office/drawing/2014/main" id="{6697E824-A4E3-B7CD-5222-5F84362FA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575" y="5782880"/>
            <a:ext cx="4819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Саратов, ул. Железнодорожная 72/74, </a:t>
            </a:r>
            <a:b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этаж, комн. 211</a:t>
            </a:r>
          </a:p>
        </p:txBody>
      </p:sp>
      <p:sp>
        <p:nvSpPr>
          <p:cNvPr id="33799" name="TextBox 9">
            <a:extLst>
              <a:ext uri="{FF2B5EF4-FFF2-40B4-BE49-F238E27FC236}">
                <a16:creationId xmlns:a16="http://schemas.microsoft.com/office/drawing/2014/main" id="{C79658D7-F15D-0F52-892C-70CE3601A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3167" y="5733256"/>
            <a:ext cx="3167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 подготовке:</a:t>
            </a:r>
            <a:endParaRPr lang="en-US" alt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/>
            <a:r>
              <a:rPr lang="en-US" altLang="ru-RU" sz="2000" dirty="0">
                <a:solidFill>
                  <a:srgbClr val="1984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sgu.ru/node/</a:t>
            </a:r>
            <a:r>
              <a:rPr lang="ru-RU" altLang="ru-RU" sz="2000" dirty="0">
                <a:solidFill>
                  <a:srgbClr val="1984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47433</a:t>
            </a:r>
            <a:r>
              <a:rPr lang="en-US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ru-RU" alt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800" name="TextBox 14">
            <a:extLst>
              <a:ext uri="{FF2B5EF4-FFF2-40B4-BE49-F238E27FC236}">
                <a16:creationId xmlns:a16="http://schemas.microsoft.com/office/drawing/2014/main" id="{88CA2553-33E2-AB7B-2547-C62BC1FBE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243" y="2732727"/>
            <a:ext cx="29612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Физика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Информатика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Биология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E02B77-88AE-5C8F-0708-227DD2A32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1"/>
            <a:ext cx="11641700" cy="7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300" dirty="0">
                <a:solidFill>
                  <a:srgbClr val="000000"/>
                </a:solidFill>
                <a:latin typeface="Arial Black" panose="020B0A04020102020204" pitchFamily="34" charset="0"/>
              </a:rPr>
              <a:t>Институт довузовского образования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FC7BF-D42F-9313-3EB1-C02C0285F4C0}"/>
              </a:ext>
            </a:extLst>
          </p:cNvPr>
          <p:cNvSpPr txBox="1"/>
          <p:nvPr/>
        </p:nvSpPr>
        <p:spPr>
          <a:xfrm>
            <a:off x="8488037" y="2732727"/>
            <a:ext cx="3233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Обществознание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История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Литература 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BE2C20FD-D3C3-5F15-FEB5-A041E2ADE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49" y="2732727"/>
            <a:ext cx="29612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Химия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Русский язык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Математика</a:t>
            </a:r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1F165FAF-8C81-F046-263D-F9C614948929}"/>
              </a:ext>
            </a:extLst>
          </p:cNvPr>
          <p:cNvCxnSpPr>
            <a:cxnSpLocks/>
            <a:endCxn id="33795" idx="3"/>
          </p:cNvCxnSpPr>
          <p:nvPr/>
        </p:nvCxnSpPr>
        <p:spPr bwMode="auto">
          <a:xfrm flipH="1" flipV="1">
            <a:off x="10312591" y="5004815"/>
            <a:ext cx="463929" cy="728441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25400" cap="flat" cmpd="sng" algn="ctr">
            <a:solidFill>
              <a:srgbClr val="FF680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Дорогие студенты, осталось совсем немного времени, поторопитесь! | Социальная  поддержка студентов БФУ им. И. Канта | ВКонтакте">
            <a:extLst>
              <a:ext uri="{FF2B5EF4-FFF2-40B4-BE49-F238E27FC236}">
                <a16:creationId xmlns:a16="http://schemas.microsoft.com/office/drawing/2014/main" id="{DE396529-C506-8ACF-8027-A9FEA875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280" y="1464569"/>
            <a:ext cx="3169092" cy="2108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Прямоугольник 4">
            <a:extLst>
              <a:ext uri="{FF2B5EF4-FFF2-40B4-BE49-F238E27FC236}">
                <a16:creationId xmlns:a16="http://schemas.microsoft.com/office/drawing/2014/main" id="{3F446A6D-A877-8346-1289-FCE9E6707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325081"/>
            <a:ext cx="826373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первом семестре </a:t>
            </a: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все первокурсники 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Института химии получают академическую стипендию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последующих семестрах стипендия начисляется по результатам сдачи сессии: необходимо закрыть сессию без «троек»</a:t>
            </a:r>
          </a:p>
          <a:p>
            <a:pPr eaLnBrk="1" hangingPunct="1">
              <a:spcAft>
                <a:spcPts val="600"/>
              </a:spcAft>
            </a:pPr>
            <a:endParaRPr lang="ru-RU" altLang="ru-RU" sz="25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Академическая стипендия, если </a:t>
            </a:r>
            <a:b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студент закрывает сессию: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все </a:t>
            </a:r>
            <a:r>
              <a:rPr lang="ru-RU" altLang="ru-RU" sz="2500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«пятёрки» 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4361</a:t>
            </a:r>
            <a:r>
              <a:rPr lang="ru-RU" altLang="ru-RU" sz="25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рублей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</a:t>
            </a:r>
            <a:r>
              <a:rPr lang="ru-RU" altLang="ru-RU" sz="2500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«четыре» 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</a:t>
            </a:r>
            <a:r>
              <a:rPr lang="ru-RU" altLang="ru-RU" sz="2500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«пять» 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3977</a:t>
            </a:r>
            <a:r>
              <a:rPr lang="ru-RU" altLang="ru-RU" sz="25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рублей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все </a:t>
            </a:r>
            <a:r>
              <a:rPr lang="ru-RU" altLang="ru-RU" sz="2500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«четвёрки» 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 </a:t>
            </a: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2090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рублей</a:t>
            </a:r>
          </a:p>
          <a:p>
            <a:pPr eaLnBrk="1" hangingPunct="1">
              <a:spcAft>
                <a:spcPts val="600"/>
              </a:spcAft>
            </a:pPr>
            <a:endParaRPr lang="ru-RU" altLang="ru-RU" sz="25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23D0176-92E9-1C72-AF4C-120B46D4F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1"/>
            <a:ext cx="11641700" cy="7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000" dirty="0">
                <a:solidFill>
                  <a:srgbClr val="000000"/>
                </a:solidFill>
                <a:latin typeface="Arial Black" panose="020B0A04020102020204" pitchFamily="34" charset="0"/>
              </a:rPr>
              <a:t>Социальная поддержка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Прямоугольник 4">
            <a:extLst>
              <a:ext uri="{FF2B5EF4-FFF2-40B4-BE49-F238E27FC236}">
                <a16:creationId xmlns:a16="http://schemas.microsoft.com/office/drawing/2014/main" id="{E458BF81-1936-62E5-4EBA-BC78EF924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341923"/>
            <a:ext cx="10200920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Социальная стипендия: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3135 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рублей — сейчас её получают почти 270 человек</a:t>
            </a:r>
          </a:p>
          <a:p>
            <a:pPr eaLnBrk="1" hangingPunct="1">
              <a:spcAft>
                <a:spcPts val="1800"/>
              </a:spcAft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Существует повышенная социальная стипендия 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бакалавров 1 и 2 курсов, сдавших сессию на «4» и «5»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Материальная помощь: 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выплачивается согласно положению СГУ</a:t>
            </a:r>
          </a:p>
          <a:p>
            <a:pPr eaLnBrk="1" hangingPunct="1">
              <a:spcAft>
                <a:spcPts val="600"/>
              </a:spcAft>
            </a:pPr>
            <a:endParaRPr lang="ru-RU" altLang="ru-RU" sz="2500" i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ru-RU" sz="25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Иногородние студенты обеспечиваются общежитием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0B452B7B-05C8-22BF-5E83-0B981E0EE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1"/>
            <a:ext cx="11641700" cy="7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000" dirty="0">
                <a:solidFill>
                  <a:srgbClr val="000000"/>
                </a:solidFill>
                <a:latin typeface="Arial Black" panose="020B0A04020102020204" pitchFamily="34" charset="0"/>
              </a:rPr>
              <a:t>Социальная поддержка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2">
            <a:extLst>
              <a:ext uri="{FF2B5EF4-FFF2-40B4-BE49-F238E27FC236}">
                <a16:creationId xmlns:a16="http://schemas.microsoft.com/office/drawing/2014/main" id="{5A176E3D-ACC8-5A8F-EA5B-F9C582009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42" y="1273175"/>
            <a:ext cx="741680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Наши организации: </a:t>
            </a:r>
          </a:p>
          <a:p>
            <a:pPr algn="just" eaLnBrk="1" hangingPunct="1"/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 Профком студентов </a:t>
            </a:r>
          </a:p>
          <a:p>
            <a:pPr algn="just" eaLnBrk="1" hangingPunct="1"/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 Совет студентов и аспирантов </a:t>
            </a:r>
          </a:p>
          <a:p>
            <a:pPr algn="just" eaLnBrk="1" hangingPunct="1"/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 Российские студенческие отряды </a:t>
            </a:r>
          </a:p>
          <a:p>
            <a:pPr algn="just" eaLnBrk="1" hangingPunct="1"/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 Студенческий клуб СГУ </a:t>
            </a:r>
          </a:p>
        </p:txBody>
      </p:sp>
      <p:pic>
        <p:nvPicPr>
          <p:cNvPr id="36867" name="Picture 2" descr="Логотип Студенческий клуб">
            <a:extLst>
              <a:ext uri="{FF2B5EF4-FFF2-40B4-BE49-F238E27FC236}">
                <a16:creationId xmlns:a16="http://schemas.microsoft.com/office/drawing/2014/main" id="{7E18FAD0-CF57-0C44-E57C-AEC3AA633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721" y="3552975"/>
            <a:ext cx="2692238" cy="26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https://sun9-81.userapi.com/impg/MWWneRSPkiKRl2bFXWHu0uJU4NaXggY5LuspmA/vLknZ6S4nDM.jpg?size=1080x1080&amp;quality=95&amp;sign=444bcbeb2c5aafbca3d0121caf649f96&amp;type=album">
            <a:extLst>
              <a:ext uri="{FF2B5EF4-FFF2-40B4-BE49-F238E27FC236}">
                <a16:creationId xmlns:a16="http://schemas.microsoft.com/office/drawing/2014/main" id="{A990FC1D-F319-F78B-DAE5-EEDD2BAC2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35" y="3795857"/>
            <a:ext cx="2917824" cy="276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https://sun9-35.userapi.com/impf/c850336/v850336342/1db247/kXBACaFX22c.jpg?size=1792x1792&amp;quality=96&amp;sign=1975b24fca2f18c4b3cbaa76928c29d4&amp;type=album">
            <a:extLst>
              <a:ext uri="{FF2B5EF4-FFF2-40B4-BE49-F238E27FC236}">
                <a16:creationId xmlns:a16="http://schemas.microsoft.com/office/drawing/2014/main" id="{0EFF48D2-037E-F30E-645F-D5D711E4E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6818" y="476672"/>
            <a:ext cx="2567441" cy="256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 descr="https://sun9-71.userapi.com/impg/5Mp6wOkbzXGmGM-ysgI_O5AEp2e8P3QUyjf4Kw/K3C96nHcxog.jpg?size=1196x1280&amp;quality=96&amp;sign=d01809f7ade7ac3fc1efed7c55f49164&amp;type=album">
            <a:extLst>
              <a:ext uri="{FF2B5EF4-FFF2-40B4-BE49-F238E27FC236}">
                <a16:creationId xmlns:a16="http://schemas.microsoft.com/office/drawing/2014/main" id="{8AE5F1AB-E8EE-58EA-08C8-D6E258D4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932" y="3215842"/>
            <a:ext cx="3196524" cy="34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26DDF18E-528A-0574-4723-F99304C05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1"/>
            <a:ext cx="11641700" cy="7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000" dirty="0">
                <a:solidFill>
                  <a:srgbClr val="000000"/>
                </a:solidFill>
                <a:latin typeface="Arial Black" panose="020B0A04020102020204" pitchFamily="34" charset="0"/>
              </a:rPr>
              <a:t>Студенческая жизнь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2" descr="https://sun9-88.userapi.com/impf/c851420/v851420483/1ece95/yyOUWAZHa8U.jpg?size=1280x853&amp;quality=96&amp;sign=a17f23843642f2e89e0a4da6107602ad&amp;type=album">
            <a:extLst>
              <a:ext uri="{FF2B5EF4-FFF2-40B4-BE49-F238E27FC236}">
                <a16:creationId xmlns:a16="http://schemas.microsoft.com/office/drawing/2014/main" id="{660B49FD-D4BF-1957-CBEB-37D44DF1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072" y="692696"/>
            <a:ext cx="464778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https://sun9-84.userapi.com/impf/c851424/v851424266/186cfb/1TxDg_Hvo8E.jpg?size=1280x853&amp;quality=96&amp;sign=98973e29bab3fb73af8d66f9a03752be&amp;type=album">
            <a:extLst>
              <a:ext uri="{FF2B5EF4-FFF2-40B4-BE49-F238E27FC236}">
                <a16:creationId xmlns:a16="http://schemas.microsoft.com/office/drawing/2014/main" id="{D6C89DF3-7294-3769-9CCB-19EB7C47A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551384" y="4221088"/>
            <a:ext cx="4831722" cy="2338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7873C984-E2E5-7288-36BA-40C384F9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04" y="188640"/>
            <a:ext cx="11641700" cy="7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000" dirty="0">
                <a:solidFill>
                  <a:srgbClr val="000000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  <a:t>Студенческая жизнь</a:t>
            </a: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782" y="956819"/>
            <a:ext cx="4574154" cy="3048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0179" name="Picture 3" descr="https://sun9-5.userapi.com/impg/HR9klWviwZQJ_CuW5WI0kls46sTtxBX3wLSngA/xNJqs1WD6Ns.jpg?size=1280x850&amp;quality=95&amp;sign=8709d1efa71d362e7473e00cf487069f&amp;type=albu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056" y="4005064"/>
            <a:ext cx="4464496" cy="2629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https://sun9-7.userapi.com/impg/Go6u6T-C3UQ1h2UIi9rqkkLaGnxEx39qgWnX-g/2Nt0osG16Ak.jpg?size=1280x853&amp;quality=96&amp;sign=41a06e7d8540c06302d7cb2c26dd216d&amp;type=album">
            <a:extLst>
              <a:ext uri="{FF2B5EF4-FFF2-40B4-BE49-F238E27FC236}">
                <a16:creationId xmlns:a16="http://schemas.microsoft.com/office/drawing/2014/main" id="{F8A5B879-A714-13A6-4C9C-3A9556027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4855" y="3850072"/>
            <a:ext cx="527444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https://sun9-74.userapi.com/impg/c858532/v858532330/6ea7b/ManplAB_qZA.jpg?size=1280x827&amp;quality=96&amp;sign=7e9012b325348aa09efd18d3039c9c95&amp;type=album">
            <a:extLst>
              <a:ext uri="{FF2B5EF4-FFF2-40B4-BE49-F238E27FC236}">
                <a16:creationId xmlns:a16="http://schemas.microsoft.com/office/drawing/2014/main" id="{91973AFD-41F2-93E1-3F6D-DDEAD5CD3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9230" y="715289"/>
            <a:ext cx="3934068" cy="2929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AA612331-2E19-0503-3747-595389712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188640"/>
            <a:ext cx="11641700" cy="7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000" dirty="0">
                <a:solidFill>
                  <a:srgbClr val="000000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  <a:t>Студенческий совет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FEDA02D-F609-6987-6EC5-61039F52E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425" y="3850072"/>
            <a:ext cx="5616575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9154" name="Picture 2" descr="https://sun9-37.userapi.com/impg/7lSPnlYCoUe7tyzxDjCWsEiCTyeVGbBBAaqJlQ/VmGngPCRGzw.jpg?size=1280x850&amp;quality=95&amp;sign=4ba68be64f83917f7ff5fe2be5b806bc&amp;type=albu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980728"/>
            <a:ext cx="3960440" cy="2629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32" y="908720"/>
            <a:ext cx="3091273" cy="2726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6" descr="https://sun9-15.userapi.com/impg/c856016/v856016623/17ef99/FoRklXLlqVw.jpg?size=1280x1059&amp;quality=96&amp;sign=cbc5c02e1b3c6ac5c261f8885cf8c4ce&amp;type=album">
            <a:extLst>
              <a:ext uri="{FF2B5EF4-FFF2-40B4-BE49-F238E27FC236}">
                <a16:creationId xmlns:a16="http://schemas.microsoft.com/office/drawing/2014/main" id="{1A6F78AE-2814-A829-EEE3-AFDBA3A82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8147" y="3877863"/>
            <a:ext cx="2372853" cy="2609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2BCE8B02-9CF7-9D81-CA73-0FDB40F21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1"/>
            <a:ext cx="11641700" cy="7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000" dirty="0">
                <a:solidFill>
                  <a:srgbClr val="000000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  <a:t>Студенческий клуб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FFA2C840-8219-F46C-B451-31FD4E7C4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8146" y="370191"/>
            <a:ext cx="3979863" cy="3358031"/>
          </a:xfrm>
          <a:prstGeom prst="roundRect">
            <a:avLst>
              <a:gd name="adj" fmla="val 1593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CAF1127B-FFBA-486C-CDFF-F6E298EB2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4671" y="3877862"/>
            <a:ext cx="1235496" cy="2609946"/>
          </a:xfrm>
          <a:prstGeom prst="roundRect">
            <a:avLst>
              <a:gd name="adj" fmla="val 231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534" name="Picture 6">
            <a:extLst>
              <a:ext uri="{FF2B5EF4-FFF2-40B4-BE49-F238E27FC236}">
                <a16:creationId xmlns:a16="http://schemas.microsoft.com/office/drawing/2014/main" id="{16B1BD52-5998-1D12-ED61-445321316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180" y="1127213"/>
            <a:ext cx="6831955" cy="5360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FF261D3C-34AF-B56A-2395-BDAD796DE6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124744"/>
            <a:ext cx="12192000" cy="309721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86000"/>
              </a:lnSpc>
              <a:defRPr/>
            </a:pPr>
            <a:r>
              <a:rPr lang="ru-RU" altLang="ru-RU" sz="72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Добро пожаловать </a:t>
            </a:r>
            <a:br>
              <a:rPr lang="ru-RU" altLang="ru-RU" sz="72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altLang="ru-RU" sz="72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7200" b="1" dirty="0">
                <a:solidFill>
                  <a:srgbClr val="3809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Институт химии</a:t>
            </a:r>
            <a:br>
              <a:rPr lang="ru-RU" altLang="ru-RU" sz="5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altLang="ru-RU" sz="7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5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altLang="ru-RU" sz="2800" b="1" i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год основания — 1929</a:t>
            </a:r>
            <a:endParaRPr lang="en-US" sz="2800" b="1" i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Квалификация ICPC">
            <a:extLst>
              <a:ext uri="{FF2B5EF4-FFF2-40B4-BE49-F238E27FC236}">
                <a16:creationId xmlns:a16="http://schemas.microsoft.com/office/drawing/2014/main" id="{96FB3E79-DD68-C663-4725-9E3EE7E4F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3027" y="3933056"/>
            <a:ext cx="2752495" cy="2652570"/>
          </a:xfrm>
          <a:prstGeom prst="ellipse">
            <a:avLst/>
          </a:prstGeom>
          <a:noFill/>
        </p:spPr>
      </p:pic>
      <p:pic>
        <p:nvPicPr>
          <p:cNvPr id="12292" name="Picture 8" descr="Институт химии | СГУ - Саратовский государственный университет">
            <a:extLst>
              <a:ext uri="{FF2B5EF4-FFF2-40B4-BE49-F238E27FC236}">
                <a16:creationId xmlns:a16="http://schemas.microsoft.com/office/drawing/2014/main" id="{A1E7BC92-4887-ED0B-CC03-5EA0E03F3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091" y1="69091" x2="65455" y2="69091"/>
                        <a14:foregroundMark x1="67273" y1="70000" x2="63182" y2="74545"/>
                        <a14:foregroundMark x1="63182" y1="74545" x2="61727" y2="78547"/>
                        <a14:foregroundMark x1="47727" y1="21364" x2="58636" y2="24545"/>
                        <a14:foregroundMark x1="57727" y1="23182" x2="50000" y2="19091"/>
                        <a14:foregroundMark x1="51818" y1="21364" x2="60000" y2="27727"/>
                        <a14:foregroundMark x1="57273" y1="22273" x2="62273" y2="30909"/>
                        <a14:foregroundMark x1="59545" y1="27727" x2="63182" y2="33636"/>
                        <a14:foregroundMark x1="57727" y1="24545" x2="66364" y2="33182"/>
                        <a14:foregroundMark x1="67273" y1="39091" x2="77727" y2="56818"/>
                        <a14:foregroundMark x1="78636" y1="56818" x2="75455" y2="68182"/>
                        <a14:foregroundMark x1="37727" y1="69091" x2="52273" y2="81818"/>
                        <a14:foregroundMark x1="52273" y1="81818" x2="57273" y2="81364"/>
                        <a14:foregroundMark x1="47273" y1="82273" x2="30909" y2="78182"/>
                        <a14:backgroundMark x1="30909" y1="14545" x2="14091" y2="23636"/>
                        <a14:backgroundMark x1="14091" y1="23636" x2="5455" y2="54091"/>
                        <a14:backgroundMark x1="5455" y1="54091" x2="14091" y2="75455"/>
                        <a14:backgroundMark x1="14091" y1="75455" x2="31364" y2="87273"/>
                        <a14:backgroundMark x1="31364" y1="87273" x2="70455" y2="92727"/>
                        <a14:backgroundMark x1="70455" y1="92727" x2="86364" y2="74545"/>
                        <a14:backgroundMark x1="86364" y1="74545" x2="66818" y2="89545"/>
                        <a14:backgroundMark x1="45988" y1="87791" x2="23636" y2="85909"/>
                        <a14:backgroundMark x1="66818" y1="89545" x2="50897" y2="88204"/>
                        <a14:backgroundMark x1="23636" y1="85909" x2="26364" y2="80455"/>
                        <a14:backgroundMark x1="53182" y1="9091" x2="73182" y2="20000"/>
                        <a14:backgroundMark x1="73182" y1="20000" x2="86818" y2="55000"/>
                        <a14:backgroundMark x1="78480" y1="69008" x2="75455" y2="74091"/>
                        <a14:backgroundMark x1="86818" y1="55000" x2="84744" y2="58485"/>
                        <a14:backgroundMark x1="58802" y1="84286" x2="53594" y2="87474"/>
                        <a14:backgroundMark x1="75455" y1="74091" x2="72079" y2="76158"/>
                        <a14:backgroundMark x1="12727" y1="32273" x2="10000" y2="53636"/>
                        <a14:backgroundMark x1="10000" y1="53636" x2="9545" y2="54545"/>
                        <a14:backgroundMark x1="13636" y1="35455" x2="10909" y2="50000"/>
                        <a14:backgroundMark x1="16364" y1="28636" x2="9545" y2="50909"/>
                        <a14:backgroundMark x1="11818" y1="49091" x2="12727" y2="61364"/>
                        <a14:backgroundMark x1="15000" y1="68182" x2="24091" y2="75455"/>
                        <a14:backgroundMark x1="18182" y1="72727" x2="27273" y2="79091"/>
                        <a14:backgroundMark x1="49219" y1="85807" x2="49797" y2="85931"/>
                        <a14:backgroundMark x1="32727" y1="82273" x2="33221" y2="82379"/>
                        <a14:backgroundMark x1="54563" y1="85865" x2="71818" y2="8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137" y="3855185"/>
            <a:ext cx="3097214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5" name="Picture 1" descr="C:\Users\Пользователь\Downloads\logo_black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4073" y="332656"/>
            <a:ext cx="2018031" cy="82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ttps://sun9-56.userapi.com/impf/c854228/v854228375/182c67/J9vy2GhX68A.jpg?size=1280x926&amp;quality=96&amp;sign=eed7982a910cca5bd427b4457dc962d1&amp;type=album">
            <a:extLst>
              <a:ext uri="{FF2B5EF4-FFF2-40B4-BE49-F238E27FC236}">
                <a16:creationId xmlns:a16="http://schemas.microsoft.com/office/drawing/2014/main" id="{DCEC40E7-9E26-9FFC-56CD-74CE14108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3088" y="3977295"/>
            <a:ext cx="3240360" cy="2459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https://sun9-41.userapi.com/impg/Cbkr5_Pbz9phvriTMd4wGdxnLUxo1j0YYm-oWw/DuwEKCjCk2g.jpg?size=1280x960&amp;quality=96&amp;sign=62ef1d099beda1b7985bfa701562b46f&amp;type=album">
            <a:extLst>
              <a:ext uri="{FF2B5EF4-FFF2-40B4-BE49-F238E27FC236}">
                <a16:creationId xmlns:a16="http://schemas.microsoft.com/office/drawing/2014/main" id="{EC34EC1D-C348-AA79-67DE-9F13F22BC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840" y="983477"/>
            <a:ext cx="3115880" cy="2959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https://sun9-67.userapi.com/impg/-ysW6ef66JaffTu_7Qp8lYtvQBYUQfPaYKH3Pw/rhRDY-g_hRg.jpg?size=1080x807&amp;quality=96&amp;sign=c2e19a9ce6c8a8fcac0ab316c65e7cf4&amp;type=album">
            <a:extLst>
              <a:ext uri="{FF2B5EF4-FFF2-40B4-BE49-F238E27FC236}">
                <a16:creationId xmlns:a16="http://schemas.microsoft.com/office/drawing/2014/main" id="{F61B2BB8-1B7E-5F16-B72E-88196B80E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841" y="4149079"/>
            <a:ext cx="3119095" cy="2249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B16C0F5D-2839-D8A3-55FD-4599C3DB8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1"/>
            <a:ext cx="11641700" cy="7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000" dirty="0">
                <a:solidFill>
                  <a:srgbClr val="000000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  <a:t>Спортивный клуб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CD4C67CF-BF3C-14F5-E64F-D353F9EF2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2043" y="990352"/>
            <a:ext cx="3202534" cy="265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3824990C-D6EA-4803-7F58-174A0D93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136" y="692696"/>
            <a:ext cx="4633520" cy="3089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152" y="3933056"/>
            <a:ext cx="4201838" cy="2506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s://litinteres.ru/wp-content/uploads/2021/03/zastavka-temnaia-abstrak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99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73" y="1916832"/>
            <a:ext cx="11963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60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Практики студентов Института химии</a:t>
            </a:r>
          </a:p>
        </p:txBody>
      </p:sp>
      <p:pic>
        <p:nvPicPr>
          <p:cNvPr id="5" name="Рисунок 4" descr="logo_whi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72" y="5301208"/>
            <a:ext cx="2016224" cy="8200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F34870-21EF-65FD-AA64-C64E5EDC81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416" y="5517232"/>
            <a:ext cx="1087962" cy="1093918"/>
          </a:xfrm>
          <a:prstGeom prst="rect">
            <a:avLst/>
          </a:prstGeom>
        </p:spPr>
      </p:pic>
      <p:pic>
        <p:nvPicPr>
          <p:cNvPr id="5" name="Picture 4" descr="ПАО «Газпром»">
            <a:extLst>
              <a:ext uri="{FF2B5EF4-FFF2-40B4-BE49-F238E27FC236}">
                <a16:creationId xmlns:a16="http://schemas.microsoft.com/office/drawing/2014/main" id="{43A77CEA-29EE-82A9-4CFE-92763ADD5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744" y="5373216"/>
            <a:ext cx="2520280" cy="125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www.finam.ru/files/publications/1374113/Novatek_ru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576" y="5445224"/>
            <a:ext cx="1191061" cy="1106363"/>
          </a:xfrm>
          <a:prstGeom prst="rect">
            <a:avLst/>
          </a:prstGeom>
          <a:noFill/>
        </p:spPr>
      </p:pic>
      <p:pic>
        <p:nvPicPr>
          <p:cNvPr id="11" name="Picture 6" descr="https://logos-download.com/wp-content/uploads/2016/03/Rosneft_logo_russia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056" y="5266829"/>
            <a:ext cx="1800200" cy="1591171"/>
          </a:xfrm>
          <a:prstGeom prst="rect">
            <a:avLst/>
          </a:prstGeom>
          <a:noFill/>
        </p:spPr>
      </p:pic>
      <p:sp>
        <p:nvSpPr>
          <p:cNvPr id="1032" name="AutoShape 8" descr="https://lh3.googleusercontent.com/fife/AK0iWDxyLW-Jt_WZCpq9gJRAVNaBOKwRLOl6M4xJdr-Lz7VFXgKCwOO-H3iLyLwARwEqLZTB1KNIXsQctO3ec-YS72-sbSse88qEMcgMHIyHb7rEDJZ9FLVJubFNxe6knUesgqB9I5M9i0RIN13XEHDXY3TLfUJUZ2bimkGJ-kSzCuL6fP2_Gv546aXVV3WngcPDiK1DuzZXoEEVTnc2WeutsRpFFxDsn3JM7JgnWbM7bppYIcdUFpGWEzfQqmQ2bh-gLObTPFq6aNQiXOhz4XKVsPZPLmCd5enwmtNiK_P_tqyPKiLSKlcahnaLgxeFH3rCXGHa5T7zEPgwNYAlNQ3DlYIoWBvfT1IbLcmrXwQMISAJoUnw7c_A44R4lk5yw04z66pW6Ni_1WXV1I1dqMcLTqfcBBjbbxpp8vu5ETqAOY3mHRnnFrNRyVD0C0_vcoj5ZPDI2TE4YUR3-AdSva2rSGlxIZs-ZgL_NcYB5dCwDNl-YDCgPzt37UpZt5uYuvIAQaZqsmwxDO-BjqLgHsdpE0WpbYrreP_WqdxkkL0TRtne4F4yr2tCfaDw18KJBUvu2zE5UsHePxtSMVZIp5D7MSmUe94bdDaNGsz9BLw_LYhWfEbDJll98ZoAOUJKiYno09K5qOXoSwNuWqN55O1eWFQJvNS2z1QHvhxi4w9rL4Ov-CqZTtvhnsP0KDuEt86cBSHcdepzkTQ5S8OcaPaMkFtxCrqG3Ogs6Fs5b5Vgui64kB7dkdakRgVEhPzj75qjfiu8QTId92GCycFTZeqrfUUNtVcbUHADg0ZfqYSKLBxAST6d9isXhSr9o9vpA8AN09Ctr0ZBvLxzEMAJ8ctgMy8ylGBpCwOc_vQwJnldSi1SZMr2xZuND_GVyRcbUcYv3ILbQaFJIWtRt1Gq8TzMsBUmJB-35jLFr1nr_AbKbL6xqQDLw6jbNjxufUjQZ8n4pL92Er3CnKZ5DjMaiQHM7qxgZJLpoXk7BZuuLvLyBBUqfrkfxXzKY3PGPq_BTXb6lU3fC-LGAFOLqlD-6Z_u9njVlTYgyoEoxrGnqvv0ZIyspXLazz_EYSIruIaP_GKC4nLNmtUa0uWHduqdjrpZr6CuZR2kYO7uTQEDUSjPy-AbzsB14agskezqrdVi_sMboOSEfTu1zvkigHqyZQv8hY2xWxLQMI8-zWdK32lQaLYsSsFz5kFU31PmUAKL8X4gGKxUlGoM2-tEVlTsdXhmYnAuD7NFGiHTIdNnYe3m1PutFjDxPppmeLxlf4a4r4k1pNTiO7fjLSR5-1NntDXp0L_GNGmgwfr1j9OqRrLovVKoJxAFDdYRY2k9Dy943K8mIPfkIhG7VrFlo-gd435vlhOQygt2BJADOCUABUZsddjkbB3YIAwgZi4BW34pGF0uKEfcOLR5vKkb_gzYkKbXfHeFOc8LtJ63OhNAm-RjsuSj0P2Zsku0ocyvokSjsrhQVx8BXO2PbjGoc9BuEZltba3p-NXIXt0qr9ViWtwKt37bsHazR5MUHhwfidu4hjbxzLIyDeb_lG61dYgoakcW=w1318-h65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lh3.googleusercontent.com/fife/AK0iWDxyLW-Jt_WZCpq9gJRAVNaBOKwRLOl6M4xJdr-Lz7VFXgKCwOO-H3iLyLwARwEqLZTB1KNIXsQctO3ec-YS72-sbSse88qEMcgMHIyHb7rEDJZ9FLVJubFNxe6knUesgqB9I5M9i0RIN13XEHDXY3TLfUJUZ2bimkGJ-kSzCuL6fP2_Gv546aXVV3WngcPDiK1DuzZXoEEVTnc2WeutsRpFFxDsn3JM7JgnWbM7bppYIcdUFpGWEzfQqmQ2bh-gLObTPFq6aNQiXOhz4XKVsPZPLmCd5enwmtNiK_P_tqyPKiLSKlcahnaLgxeFH3rCXGHa5T7zEPgwNYAlNQ3DlYIoWBvfT1IbLcmrXwQMISAJoUnw7c_A44R4lk5yw04z66pW6Ni_1WXV1I1dqMcLTqfcBBjbbxpp8vu5ETqAOY3mHRnnFrNRyVD0C0_vcoj5ZPDI2TE4YUR3-AdSva2rSGlxIZs-ZgL_NcYB5dCwDNl-YDCgPzt37UpZt5uYuvIAQaZqsmwxDO-BjqLgHsdpE0WpbYrreP_WqdxkkL0TRtne4F4yr2tCfaDw18KJBUvu2zE5UsHePxtSMVZIp5D7MSmUe94bdDaNGsz9BLw_LYhWfEbDJll98ZoAOUJKiYno09K5qOXoSwNuWqN55O1eWFQJvNS2z1QHvhxi4w9rL4Ov-CqZTtvhnsP0KDuEt86cBSHcdepzkTQ5S8OcaPaMkFtxCrqG3Ogs6Fs5b5Vgui64kB7dkdakRgVEhPzj75qjfiu8QTId92GCycFTZeqrfUUNtVcbUHADg0ZfqYSKLBxAST6d9isXhSr9o9vpA8AN09Ctr0ZBvLxzEMAJ8ctgMy8ylGBpCwOc_vQwJnldSi1SZMr2xZuND_GVyRcbUcYv3ILbQaFJIWtRt1Gq8TzMsBUmJB-35jLFr1nr_AbKbL6xqQDLw6jbNjxufUjQZ8n4pL92Er3CnKZ5DjMaiQHM7qxgZJLpoXk7BZuuLvLyBBUqfrkfxXzKY3PGPq_BTXb6lU3fC-LGAFOLqlD-6Z_u9njVlTYgyoEoxrGnqvv0ZIyspXLazz_EYSIruIaP_GKC4nLNmtUa0uWHduqdjrpZr6CuZR2kYO7uTQEDUSjPy-AbzsB14agskezqrdVi_sMboOSEfTu1zvkigHqyZQv8hY2xWxLQMI8-zWdK32lQaLYsSsFz5kFU31PmUAKL8X4gGKxUlGoM2-tEVlTsdXhmYnAuD7NFGiHTIdNnYe3m1PutFjDxPppmeLxlf4a4r4k1pNTiO7fjLSR5-1NntDXp0L_GNGmgwfr1j9OqRrLovVKoJxAFDdYRY2k9Dy943K8mIPfkIhG7VrFlo-gd435vlhOQygt2BJADOCUABUZsddjkbB3YIAwgZi4BW34pGF0uKEfcOLR5vKkb_gzYkKbXfHeFOc8LtJ63OhNAm-RjsuSj0P2Zsku0ocyvokSjsrhQVx8BXO2PbjGoc9BuEZltba3p-NXIXt0qr9ViWtwKt37bsHazR5MUHhwfidu4hjbxzLIyDeb_lG61dYgoakcW=w1318-h65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lh3.googleusercontent.com/fife/AK0iWDxyLW-Jt_WZCpq9gJRAVNaBOKwRLOl6M4xJdr-Lz7VFXgKCwOO-H3iLyLwARwEqLZTB1KNIXsQctO3ec-YS72-sbSse88qEMcgMHIyHb7rEDJZ9FLVJubFNxe6knUesgqB9I5M9i0RIN13XEHDXY3TLfUJUZ2bimkGJ-kSzCuL6fP2_Gv546aXVV3WngcPDiK1DuzZXoEEVTnc2WeutsRpFFxDsn3JM7JgnWbM7bppYIcdUFpGWEzfQqmQ2bh-gLObTPFq6aNQiXOhz4XKVsPZPLmCd5enwmtNiK_P_tqyPKiLSKlcahnaLgxeFH3rCXGHa5T7zEPgwNYAlNQ3DlYIoWBvfT1IbLcmrXwQMISAJoUnw7c_A44R4lk5yw04z66pW6Ni_1WXV1I1dqMcLTqfcBBjbbxpp8vu5ETqAOY3mHRnnFrNRyVD0C0_vcoj5ZPDI2TE4YUR3-AdSva2rSGlxIZs-ZgL_NcYB5dCwDNl-YDCgPzt37UpZt5uYuvIAQaZqsmwxDO-BjqLgHsdpE0WpbYrreP_WqdxkkL0TRtne4F4yr2tCfaDw18KJBUvu2zE5UsHePxtSMVZIp5D7MSmUe94bdDaNGsz9BLw_LYhWfEbDJll98ZoAOUJKiYno09K5qOXoSwNuWqN55O1eWFQJvNS2z1QHvhxi4w9rL4Ov-CqZTtvhnsP0KDuEt86cBSHcdepzkTQ5S8OcaPaMkFtxCrqG3Ogs6Fs5b5Vgui64kB7dkdakRgVEhPzj75qjfiu8QTId92GCycFTZeqrfUUNtVcbUHADg0ZfqYSKLBxAST6d9isXhSr9o9vpA8AN09Ctr0ZBvLxzEMAJ8ctgMy8ylGBpCwOc_vQwJnldSi1SZMr2xZuND_GVyRcbUcYv3ILbQaFJIWtRt1Gq8TzMsBUmJB-35jLFr1nr_AbKbL6xqQDLw6jbNjxufUjQZ8n4pL92Er3CnKZ5DjMaiQHM7qxgZJLpoXk7BZuuLvLyBBUqfrkfxXzKY3PGPq_BTXb6lU3fC-LGAFOLqlD-6Z_u9njVlTYgyoEoxrGnqvv0ZIyspXLazz_EYSIruIaP_GKC4nLNmtUa0uWHduqdjrpZr6CuZR2kYO7uTQEDUSjPy-AbzsB14agskezqrdVi_sMboOSEfTu1zvkigHqyZQv8hY2xWxLQMI8-zWdK32lQaLYsSsFz5kFU31PmUAKL8X4gGKxUlGoM2-tEVlTsdXhmYnAuD7NFGiHTIdNnYe3m1PutFjDxPppmeLxlf4a4r4k1pNTiO7fjLSR5-1NntDXp0L_GNGmgwfr1j9OqRrLovVKoJxAFDdYRY2k9Dy943K8mIPfkIhG7VrFlo-gd435vlhOQygt2BJADOCUABUZsddjkbB3YIAwgZi4BW34pGF0uKEfcOLR5vKkb_gzYkKbXfHeFOc8LtJ63OhNAm-RjsuSj0P2Zsku0ocyvokSjsrhQVx8BXO2PbjGoc9BuEZltba3p-NXIXt0qr9ViWtwKt37bsHazR5MUHhwfidu4hjbxzLIyDeb_lG61dYgoakcW=w1318-h65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s://t-i.ru/media/ckeditor/2018/03/27/39796_html_m63a7b01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320" y="5877272"/>
            <a:ext cx="2034351" cy="720080"/>
          </a:xfrm>
          <a:prstGeom prst="rect">
            <a:avLst/>
          </a:prstGeom>
          <a:noFill/>
        </p:spPr>
      </p:pic>
      <p:pic>
        <p:nvPicPr>
          <p:cNvPr id="20" name="Picture 18" descr="https://sun9-68.userapi.com/impg/vZIcd455VAypu7oaE0kcz-L4kjqglrP5eldyew/HFeu6UoosKM.jpg?size=807x605&amp;quality=95&amp;sign=985e6f4a8a064a1eecfaf4fdbc9f3059&amp;c_uniq_tag=xloAdw09zrPVqtJ5febs-pJO5Q3Uf8vyHVGd27gHR80&amp;type=album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6" y="188640"/>
            <a:ext cx="3553863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44" name="Picture 20" descr="https://sun9-15.userapi.com/impg/GBsHTMesHAfqeNVjgyxyEOixbdhRffrHb5FV3g/p2erN4hYBeo.jpg?size=807x454&amp;quality=95&amp;sign=2b5ce84baf8b030a16330e5e3481fabb&amp;c_uniq_tag=O7cnIEW-2SZ8-sDr6_oFvpkey1Vd9aAIf9efT3MG6m8&amp;type=album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2996952"/>
            <a:ext cx="3960440" cy="222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816" y="188640"/>
            <a:ext cx="3528392" cy="2649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2224" y="332656"/>
            <a:ext cx="3731517" cy="4970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67808" y="3140968"/>
            <a:ext cx="3557389" cy="2023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itinteres.ru/wp-content/uploads/2021/03/zastavka-temnaia-abstrak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99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27448" y="2060848"/>
            <a:ext cx="103220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5400" dirty="0">
                <a:solidFill>
                  <a:schemeClr val="bg1"/>
                </a:solidFill>
                <a:latin typeface="Arial Black" panose="020B0A04020102020204" pitchFamily="34" charset="0"/>
              </a:rPr>
              <a:t>Педагогическая практика</a:t>
            </a:r>
            <a:endParaRPr lang="ru-RU" sz="5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3573016"/>
            <a:ext cx="8232576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3200" b="1" dirty="0" err="1">
                <a:solidFill>
                  <a:schemeClr val="bg1"/>
                </a:solidFill>
                <a:latin typeface="Geometria" panose="020B0303020204020204" pitchFamily="34" charset="-52"/>
              </a:rPr>
              <a:t>Канайкина</a:t>
            </a:r>
            <a:r>
              <a:rPr lang="ru-RU" altLang="ru-RU" sz="3200" b="1" dirty="0">
                <a:solidFill>
                  <a:schemeClr val="bg1"/>
                </a:solidFill>
                <a:latin typeface="Geometria" panose="020B0303020204020204" pitchFamily="34" charset="-52"/>
              </a:rPr>
              <a:t> Ирина Олеговна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3200" b="1" dirty="0">
                <a:solidFill>
                  <a:schemeClr val="bg1"/>
                </a:solidFill>
                <a:latin typeface="Geometria" panose="020B0303020204020204" pitchFamily="34" charset="-52"/>
              </a:rPr>
              <a:t>	</a:t>
            </a:r>
            <a:r>
              <a:rPr lang="ru-RU" altLang="ru-RU" sz="3200" b="1" dirty="0">
                <a:solidFill>
                  <a:srgbClr val="3809FF"/>
                </a:solidFill>
                <a:latin typeface="Geometria" panose="020B0303020204020204" pitchFamily="34" charset="-52"/>
              </a:rPr>
              <a:t>4 </a:t>
            </a:r>
            <a:r>
              <a:rPr lang="ru-RU" altLang="ru-RU" sz="3200" b="1" dirty="0">
                <a:solidFill>
                  <a:schemeClr val="bg1"/>
                </a:solidFill>
                <a:latin typeface="Geometria" panose="020B0303020204020204" pitchFamily="34" charset="-52"/>
              </a:rPr>
              <a:t>курс </a:t>
            </a:r>
            <a:r>
              <a:rPr lang="ru-RU" altLang="ru-RU" sz="3200" b="1" dirty="0">
                <a:solidFill>
                  <a:srgbClr val="3809FF"/>
                </a:solidFill>
                <a:latin typeface="Geometria" panose="020B0303020204020204" pitchFamily="34" charset="-52"/>
              </a:rPr>
              <a:t>421 </a:t>
            </a:r>
            <a:r>
              <a:rPr lang="ru-RU" altLang="ru-RU" sz="3200" b="1" dirty="0">
                <a:solidFill>
                  <a:schemeClr val="bg1"/>
                </a:solidFill>
                <a:latin typeface="Geometria" panose="020B0303020204020204" pitchFamily="34" charset="-52"/>
              </a:rPr>
              <a:t>группа</a:t>
            </a:r>
          </a:p>
        </p:txBody>
      </p:sp>
      <p:pic>
        <p:nvPicPr>
          <p:cNvPr id="5" name="Рисунок 4" descr="logo_whi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0" y="5445224"/>
            <a:ext cx="2016224" cy="82006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s://sun9-16.userapi.com/impg/oTDJNtF2jfppnjtBTCD4dwNOufQZp_9Cg7Scjg/J1GmhTpsvcU.jpg?size=1280x853&amp;quality=95&amp;sign=0c3e3c88cd27ec2ab9360bfdd2cd4599&amp;type=albu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16" y="476673"/>
            <a:ext cx="432216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2100" name="Picture 4" descr="https://sun9-61.userapi.com/impg/YpVv6CVOm2Qr-Logk2D3QF-vJki7MioT-YXhnA/sMzVogSJ3w0.jpg?size=1280x853&amp;quality=95&amp;sign=81095cc21df3660ef9ddebf98442afdc&amp;type=alb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696" y="3402966"/>
            <a:ext cx="5184576" cy="345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2102" name="Picture 6" descr="https://sun9-8.userapi.com/impg/CdcdPYKDUGRgVOBoFFDL7CRAWdgTa2w3w_OaSA/lbaTjHybPMs.jpg?size=1280x847&amp;quality=95&amp;sign=e69a718288a661dac64fd4d3ac4c0c0c&amp;type=albu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080" y="404664"/>
            <a:ext cx="4461606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 descr="png-transparent-laboratory-flasks-chemistry-science-scientist-laboratory-glass-laboratory-experiment-transforme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556" y="3429000"/>
            <a:ext cx="3877444" cy="3034522"/>
          </a:xfrm>
          <a:prstGeom prst="rect">
            <a:avLst/>
          </a:prstGeom>
        </p:spPr>
      </p:pic>
      <p:pic>
        <p:nvPicPr>
          <p:cNvPr id="132109" name="Picture 13" descr="C:\Users\Пользователь\Downloads\ученый-в-аборатории-31261088-transformed.webp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92" y="3258000"/>
            <a:ext cx="2409231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id="{3B3CD8D5-531C-57E2-FD6B-D61FF6EEB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2856"/>
            <a:ext cx="12192000" cy="1712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6000" dirty="0">
                <a:solidFill>
                  <a:schemeClr val="bg1"/>
                </a:solidFill>
                <a:latin typeface="Arial Black" panose="020B0A04020102020204" pitchFamily="34" charset="0"/>
              </a:rPr>
              <a:t>Наука в Институте химии</a:t>
            </a:r>
          </a:p>
        </p:txBody>
      </p:sp>
      <p:sp>
        <p:nvSpPr>
          <p:cNvPr id="41987" name="Подзаголовок 2">
            <a:extLst>
              <a:ext uri="{FF2B5EF4-FFF2-40B4-BE49-F238E27FC236}">
                <a16:creationId xmlns:a16="http://schemas.microsoft.com/office/drawing/2014/main" id="{A3779D92-E16B-DE8C-45F1-2CE95FEBD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5" y="4148981"/>
            <a:ext cx="11640614" cy="136842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ru-RU" altLang="ru-RU" sz="2900" b="1" dirty="0">
                <a:solidFill>
                  <a:schemeClr val="bg1"/>
                </a:solidFill>
                <a:latin typeface="Geometria" panose="020B0303020204020204" pitchFamily="34" charset="-52"/>
              </a:rPr>
              <a:t>Харламов Виталий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2900" b="1" dirty="0">
                <a:solidFill>
                  <a:schemeClr val="bg1"/>
                </a:solidFill>
                <a:latin typeface="Geometria" panose="020B0303020204020204" pitchFamily="34" charset="-52"/>
              </a:rPr>
              <a:t>Магистрант</a:t>
            </a:r>
            <a:r>
              <a:rPr lang="en-US" altLang="ru-RU" sz="2900" b="1" dirty="0">
                <a:solidFill>
                  <a:schemeClr val="bg1"/>
                </a:solidFill>
                <a:latin typeface="Geometria" panose="020B0303020204020204" pitchFamily="34" charset="-52"/>
              </a:rPr>
              <a:t> </a:t>
            </a:r>
            <a:r>
              <a:rPr lang="ru-RU" altLang="ru-RU" sz="2900" b="1" dirty="0">
                <a:solidFill>
                  <a:schemeClr val="bg1"/>
                </a:solidFill>
                <a:latin typeface="Geometria" panose="020B0303020204020204" pitchFamily="34" charset="-52"/>
              </a:rPr>
              <a:t>	</a:t>
            </a:r>
            <a:r>
              <a:rPr lang="ru-RU" altLang="ru-RU" sz="2900" b="1" dirty="0">
                <a:solidFill>
                  <a:srgbClr val="3809FF"/>
                </a:solidFill>
                <a:latin typeface="Geometria" panose="020B0303020204020204" pitchFamily="34" charset="-52"/>
              </a:rPr>
              <a:t>2</a:t>
            </a:r>
            <a:r>
              <a:rPr lang="ru-RU" altLang="ru-RU" sz="2900" b="1" dirty="0">
                <a:solidFill>
                  <a:schemeClr val="bg1"/>
                </a:solidFill>
                <a:latin typeface="Geometria" panose="020B0303020204020204" pitchFamily="34" charset="-52"/>
              </a:rPr>
              <a:t> курс 	</a:t>
            </a:r>
            <a:r>
              <a:rPr lang="ru-RU" altLang="ru-RU" sz="2900" b="1" dirty="0">
                <a:solidFill>
                  <a:srgbClr val="3809FF"/>
                </a:solidFill>
                <a:latin typeface="Geometria" panose="020B0303020204020204" pitchFamily="34" charset="-52"/>
              </a:rPr>
              <a:t>251 </a:t>
            </a:r>
            <a:r>
              <a:rPr lang="ru-RU" altLang="ru-RU" sz="2900" b="1" dirty="0">
                <a:solidFill>
                  <a:schemeClr val="bg1"/>
                </a:solidFill>
                <a:latin typeface="Geometria" panose="020B0303020204020204" pitchFamily="34" charset="-52"/>
              </a:rPr>
              <a:t>группа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ru-RU" sz="2900" b="1" dirty="0">
                <a:solidFill>
                  <a:schemeClr val="bg1"/>
                </a:solidFill>
                <a:latin typeface="Geometria" panose="020B0303020204020204" pitchFamily="34" charset="-52"/>
              </a:rPr>
              <a:t>Кафедра полимеров на базе ООО «АКРИПОЛ»</a:t>
            </a:r>
          </a:p>
          <a:p>
            <a:pPr algn="l" eaLnBrk="1" hangingPunct="1">
              <a:lnSpc>
                <a:spcPct val="80000"/>
              </a:lnSpc>
            </a:pPr>
            <a:endParaRPr lang="ru-RU" altLang="ru-RU" sz="2900" b="1" dirty="0">
              <a:solidFill>
                <a:schemeClr val="bg1"/>
              </a:solidFill>
              <a:latin typeface="Geometria" panose="020B0303020204020204" pitchFamily="34" charset="-5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>
            <a:extLst>
              <a:ext uri="{FF2B5EF4-FFF2-40B4-BE49-F238E27FC236}">
                <a16:creationId xmlns:a16="http://schemas.microsoft.com/office/drawing/2014/main" id="{8E7F8382-24B9-942F-844C-9F6A1DDB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370191"/>
            <a:ext cx="11712575" cy="610537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ru-RU" altLang="ru-RU" sz="3200" dirty="0">
                <a:latin typeface="Arial Black" panose="020B0A04020102020204" pitchFamily="34" charset="0"/>
              </a:rPr>
              <a:t>Аналитическая химия и химическая экспертиза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792280C-B105-1E94-63BA-6BCE2838F78B}"/>
              </a:ext>
            </a:extLst>
          </p:cNvPr>
          <p:cNvSpPr txBox="1">
            <a:spLocks/>
          </p:cNvSpPr>
          <p:nvPr/>
        </p:nvSpPr>
        <p:spPr bwMode="auto">
          <a:xfrm>
            <a:off x="403225" y="3429000"/>
            <a:ext cx="11712575" cy="61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ru-RU" altLang="ru-RU" sz="3200" dirty="0">
                <a:latin typeface="Arial Black" panose="020B0A04020102020204" pitchFamily="34" charset="0"/>
              </a:rPr>
              <a:t>Физическая химия и электрохимия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7CC371-3E0E-C7DA-55C4-F018691C30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762" y="1040266"/>
            <a:ext cx="3533494" cy="613692"/>
          </a:xfrm>
          <a:prstGeom prst="roundRect">
            <a:avLst>
              <a:gd name="adj" fmla="val 210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F7714EB-0393-CD87-B075-BD0FD2570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248" y="1818959"/>
            <a:ext cx="3502315" cy="1550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749AB30A-4C92-45A0-F935-C0F27B9B1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980728"/>
            <a:ext cx="7704856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Синтез наночастиц: </a:t>
            </a:r>
            <a:r>
              <a:rPr lang="ru-RU" altLang="ru-RU" sz="2000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золотые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altLang="ru-RU" sz="2000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серебряные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altLang="ru-RU" sz="2000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магнитные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наночастицы; </a:t>
            </a:r>
            <a:r>
              <a:rPr lang="ru-RU" altLang="ru-RU" sz="2000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квантовые точки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их использование</a:t>
            </a:r>
            <a:b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анализе и клинических исследованиях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Разработка тест-методов определения </a:t>
            </a:r>
            <a:r>
              <a:rPr lang="ru-RU" altLang="ru-RU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биомаркеров</a:t>
            </a:r>
            <a:endParaRPr lang="ru-RU" alt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Создание эффективных сорбентов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Проведение химической экспертизы пищевых, медицинских и фармацевтических объектов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60F0B54D-59EE-1400-61D6-850125D76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4099074"/>
            <a:ext cx="826373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Производство и разработка химических источников тока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Совершенствование процессов гальваники — золочения, серебрения, </a:t>
            </a:r>
            <a:r>
              <a:rPr lang="ru-RU" altLang="ru-RU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меднения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металлов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Биоэлектрохимия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altLang="ru-RU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биоэлектрохимические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технологии —использование бактерий для получения электричества и очистки воды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8DCC42-418F-FEF5-AAA0-F2AC50AA8C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3980" y="3645024"/>
            <a:ext cx="2016224" cy="1283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B1E355-642E-BB49-ABCF-25791EE952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2738" y="5268572"/>
            <a:ext cx="3105578" cy="109201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792280C-B105-1E94-63BA-6BCE2838F78B}"/>
              </a:ext>
            </a:extLst>
          </p:cNvPr>
          <p:cNvSpPr txBox="1">
            <a:spLocks/>
          </p:cNvSpPr>
          <p:nvPr/>
        </p:nvSpPr>
        <p:spPr bwMode="auto">
          <a:xfrm>
            <a:off x="403225" y="404664"/>
            <a:ext cx="11712575" cy="61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ru-RU" altLang="ru-RU" sz="3200" dirty="0">
                <a:latin typeface="Arial Black" panose="020B0A04020102020204" pitchFamily="34" charset="0"/>
              </a:rPr>
              <a:t>Химия полимеров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998EF29-46E5-F5F9-C738-1D8D8D4706BC}"/>
              </a:ext>
            </a:extLst>
          </p:cNvPr>
          <p:cNvSpPr txBox="1">
            <a:spLocks/>
          </p:cNvSpPr>
          <p:nvPr/>
        </p:nvSpPr>
        <p:spPr bwMode="auto">
          <a:xfrm>
            <a:off x="403225" y="3438922"/>
            <a:ext cx="11712575" cy="61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ru-RU" altLang="ru-RU" sz="3200" dirty="0">
                <a:latin typeface="Arial Black" panose="020B0A04020102020204" pitchFamily="34" charset="0"/>
              </a:rPr>
              <a:t>Органическая и биоорганическая химия</a:t>
            </a:r>
          </a:p>
        </p:txBody>
      </p:sp>
      <p:pic>
        <p:nvPicPr>
          <p:cNvPr id="1026" name="Picture 2" descr="Слева — сосуд Шленка с электродами и реакционной смесью. Справа — облучение реакционной смеси">
            <a:extLst>
              <a:ext uri="{FF2B5EF4-FFF2-40B4-BE49-F238E27FC236}">
                <a16:creationId xmlns:a16="http://schemas.microsoft.com/office/drawing/2014/main" id="{154B8CCB-CF68-BCBA-3FC9-DE5063863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2559" y="3933056"/>
            <a:ext cx="1130105" cy="2636912"/>
          </a:xfrm>
          <a:prstGeom prst="roundRect">
            <a:avLst>
              <a:gd name="adj" fmla="val 1365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B190E4-1B27-5AFC-249F-F50D4E4305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464" y="4985792"/>
            <a:ext cx="2339752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8F93C5-8ACB-1066-0FA7-05B0EED91C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464" y="3933056"/>
            <a:ext cx="2340000" cy="995416"/>
          </a:xfrm>
          <a:prstGeom prst="roundRect">
            <a:avLst>
              <a:gd name="adj" fmla="val 1825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F32DC2D8-B48B-92F3-6CEA-66E856E04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4099074"/>
            <a:ext cx="792088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Синтез неизвестных органических веществ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Изучение биохимии растений и микроорганизмов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Изучение строения новых веществ методами ЯМР, </a:t>
            </a:r>
            <a:b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ИК и УФ спектрометрии, рентгеноструктурного анализа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A1BF2F-59CB-C508-A2CA-28012AD77AD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83281" y="422557"/>
            <a:ext cx="1219359" cy="889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63">
            <a:extLst>
              <a:ext uri="{FF2B5EF4-FFF2-40B4-BE49-F238E27FC236}">
                <a16:creationId xmlns:a16="http://schemas.microsoft.com/office/drawing/2014/main" id="{98F2B502-3FB9-A506-2985-DE6FEDBA5E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97299" y="1527689"/>
            <a:ext cx="2181833" cy="979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80">
            <a:extLst>
              <a:ext uri="{FF2B5EF4-FFF2-40B4-BE49-F238E27FC236}">
                <a16:creationId xmlns:a16="http://schemas.microsoft.com/office/drawing/2014/main" id="{BA96C160-C004-FCC4-DE0E-9865E39939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0296" y="404664"/>
            <a:ext cx="1773585" cy="970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id="{F61C5D5F-DB26-8C80-EB02-FA1930F32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2" y="1025261"/>
            <a:ext cx="792088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Синтез полимерных </a:t>
            </a:r>
            <a:r>
              <a:rPr lang="ru-RU" altLang="ru-RU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микротрубок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 </a:t>
            </a:r>
            <a:r>
              <a:rPr lang="ru-RU" altLang="ru-RU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биодеградируемых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полимеров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Получение полимерных нано- и микрочастиц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Использование и создание гидрогелей для применения в медицине, фармацевтике и нефтедобывающей отрасли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D73AEE-5147-6A73-B0A3-A6989FAB56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8632" y="373902"/>
            <a:ext cx="2591664" cy="1031900"/>
          </a:xfrm>
          <a:prstGeom prst="roundRect">
            <a:avLst>
              <a:gd name="adj" fmla="val 21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95609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Объект 2">
            <a:extLst>
              <a:ext uri="{FF2B5EF4-FFF2-40B4-BE49-F238E27FC236}">
                <a16:creationId xmlns:a16="http://schemas.microsoft.com/office/drawing/2014/main" id="{48D6B249-3C16-0BEA-6B55-5AD6184B6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646" y="1058863"/>
            <a:ext cx="8860705" cy="497929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2600" b="1" dirty="0">
                <a:solidFill>
                  <a:srgbClr val="3809FF"/>
                </a:solidFill>
                <a:latin typeface="Geometria" panose="020B0303020204020204" pitchFamily="34" charset="-52"/>
              </a:rPr>
              <a:t>1. </a:t>
            </a:r>
            <a:r>
              <a:rPr lang="ru-RU" altLang="ru-RU" sz="2600" b="1" dirty="0">
                <a:latin typeface="Geometria" panose="020B0303020204020204" pitchFamily="34" charset="-52"/>
              </a:rPr>
              <a:t>Получение пленок хитозана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9D726-4481-19A8-802C-D5D5BCCC133B}"/>
              </a:ext>
            </a:extLst>
          </p:cNvPr>
          <p:cNvSpPr txBox="1">
            <a:spLocks/>
          </p:cNvSpPr>
          <p:nvPr/>
        </p:nvSpPr>
        <p:spPr bwMode="auto">
          <a:xfrm>
            <a:off x="403225" y="370191"/>
            <a:ext cx="11712575" cy="61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ru-RU" altLang="ru-RU" sz="4000" dirty="0">
                <a:latin typeface="Arial Black" panose="020B0A04020102020204" pitchFamily="34" charset="0"/>
              </a:rPr>
              <a:t>Научные направления лаборатории </a:t>
            </a:r>
            <a:r>
              <a:rPr lang="ru-RU" altLang="ru-RU" sz="4000" dirty="0">
                <a:solidFill>
                  <a:srgbClr val="3809FF"/>
                </a:solidFill>
                <a:latin typeface="Arial Black" panose="020B0A04020102020204" pitchFamily="34" charset="0"/>
              </a:rPr>
              <a:t>32</a:t>
            </a:r>
            <a:r>
              <a:rPr lang="ru-RU" altLang="ru-RU" sz="40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338E64-2B1A-AC42-AF24-81ED8B1605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008" y="1563508"/>
            <a:ext cx="9073008" cy="51729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03A667-D3FD-9FFD-3F24-340445DC3D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64" y="836712"/>
            <a:ext cx="2956049" cy="32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42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Объект 2">
            <a:extLst>
              <a:ext uri="{FF2B5EF4-FFF2-40B4-BE49-F238E27FC236}">
                <a16:creationId xmlns:a16="http://schemas.microsoft.com/office/drawing/2014/main" id="{48D6B249-3C16-0BEA-6B55-5AD6184B6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646" y="1058863"/>
            <a:ext cx="8860705" cy="497929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2600" b="1" dirty="0">
                <a:solidFill>
                  <a:srgbClr val="3809FF"/>
                </a:solidFill>
                <a:latin typeface="Geometria" panose="020B0303020204020204" pitchFamily="34" charset="-52"/>
              </a:rPr>
              <a:t>2. </a:t>
            </a:r>
            <a:r>
              <a:rPr lang="ru-RU" altLang="ru-RU" sz="2600" b="1" dirty="0">
                <a:latin typeface="Geometria" panose="020B0303020204020204" pitchFamily="34" charset="-52"/>
              </a:rPr>
              <a:t>Получение наночастиц </a:t>
            </a:r>
            <a:r>
              <a:rPr lang="ru-RU" altLang="ru-RU" sz="2600" b="1" dirty="0" err="1">
                <a:latin typeface="Geometria" panose="020B0303020204020204" pitchFamily="34" charset="-52"/>
              </a:rPr>
              <a:t>асарагината</a:t>
            </a:r>
            <a:r>
              <a:rPr lang="ru-RU" altLang="ru-RU" sz="2600" b="1" dirty="0">
                <a:latin typeface="Geometria" panose="020B0303020204020204" pitchFamily="34" charset="-52"/>
              </a:rPr>
              <a:t> хитозана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9D726-4481-19A8-802C-D5D5BCCC133B}"/>
              </a:ext>
            </a:extLst>
          </p:cNvPr>
          <p:cNvSpPr txBox="1">
            <a:spLocks/>
          </p:cNvSpPr>
          <p:nvPr/>
        </p:nvSpPr>
        <p:spPr bwMode="auto">
          <a:xfrm>
            <a:off x="403225" y="370191"/>
            <a:ext cx="11712575" cy="61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ru-RU" altLang="ru-RU" sz="4000" dirty="0">
                <a:latin typeface="Arial Black" panose="020B0A04020102020204" pitchFamily="34" charset="0"/>
              </a:rPr>
              <a:t>Научные направления лаборатории </a:t>
            </a:r>
            <a:r>
              <a:rPr lang="ru-RU" altLang="ru-RU" sz="4000" dirty="0">
                <a:solidFill>
                  <a:srgbClr val="3809FF"/>
                </a:solidFill>
                <a:latin typeface="Arial Black" panose="020B0A04020102020204" pitchFamily="34" charset="0"/>
              </a:rPr>
              <a:t>32</a:t>
            </a:r>
            <a:r>
              <a:rPr lang="ru-RU" altLang="ru-RU" sz="40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C4A755-8BC2-644B-BA8C-223E83228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" y="1450904"/>
            <a:ext cx="4536504" cy="53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2E8FCED-3264-A814-6959-17680E9EE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184" y="2499023"/>
            <a:ext cx="7166816" cy="28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377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>
            <a:extLst>
              <a:ext uri="{FF2B5EF4-FFF2-40B4-BE49-F238E27FC236}">
                <a16:creationId xmlns:a16="http://schemas.microsoft.com/office/drawing/2014/main" id="{520360AA-75A1-7EC3-29F1-18F8A0C6EC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7612" y="457200"/>
            <a:ext cx="11521280" cy="115252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Направления подготовки по программам </a:t>
            </a:r>
            <a:r>
              <a:rPr lang="ru-RU" altLang="ru-RU" b="1" dirty="0">
                <a:solidFill>
                  <a:srgbClr val="FF6801"/>
                </a:solidFill>
                <a:latin typeface="Arial Black" panose="020B0A04020102020204" pitchFamily="34" charset="0"/>
              </a:rPr>
              <a:t>бакалавриата</a:t>
            </a:r>
            <a:endParaRPr lang="ru-RU" altLang="ru-RU" dirty="0">
              <a:solidFill>
                <a:srgbClr val="FF6801"/>
              </a:solidFill>
              <a:latin typeface="Arial Black" panose="020B0A04020102020204" pitchFamily="34" charset="0"/>
            </a:endParaRPr>
          </a:p>
        </p:txBody>
      </p:sp>
      <p:pic>
        <p:nvPicPr>
          <p:cNvPr id="13315" name="Picture 2" descr="https://sun9-70.userapi.com/impf/c853524/v853524227/ee3c7/OYlE0_3QzEU.jpg?size=1280x853&amp;quality=96&amp;sign=a821f48b7946b95d66da1f723dc420fe&amp;type=album">
            <a:extLst>
              <a:ext uri="{FF2B5EF4-FFF2-40B4-BE49-F238E27FC236}">
                <a16:creationId xmlns:a16="http://schemas.microsoft.com/office/drawing/2014/main" id="{D9BDF968-40AF-86A1-3FBE-AA403386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625" y="3694218"/>
            <a:ext cx="7200800" cy="2947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Прямоугольник 5">
            <a:extLst>
              <a:ext uri="{FF2B5EF4-FFF2-40B4-BE49-F238E27FC236}">
                <a16:creationId xmlns:a16="http://schemas.microsoft.com/office/drawing/2014/main" id="{A9B382B6-0951-2DC4-4ED6-5A9208346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656960"/>
            <a:ext cx="97218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04.03.01</a:t>
            </a:r>
            <a:r>
              <a:rPr lang="ru-RU" altLang="ru-RU" sz="2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 Химия</a:t>
            </a:r>
          </a:p>
          <a:p>
            <a:pPr eaLnBrk="1" hangingPunct="1"/>
            <a:r>
              <a:rPr lang="ru-RU" altLang="ru-RU" sz="28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18.03.01</a:t>
            </a:r>
            <a:r>
              <a:rPr lang="ru-RU" altLang="ru-RU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— Химическая технология</a:t>
            </a:r>
          </a:p>
          <a:p>
            <a:pPr eaLnBrk="1" hangingPunct="1"/>
            <a:r>
              <a:rPr lang="ru-RU" altLang="ru-RU" sz="28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20.03.01</a:t>
            </a:r>
            <a:r>
              <a:rPr lang="ru-RU" altLang="ru-RU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— Техносферная безопасность</a:t>
            </a:r>
          </a:p>
          <a:p>
            <a:pPr eaLnBrk="1" hangingPunct="1"/>
            <a:r>
              <a:rPr lang="ru-RU" altLang="ru-RU" sz="28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44.03.01</a:t>
            </a:r>
            <a:r>
              <a:rPr lang="ru-RU" altLang="ru-RU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— Педагогическое образование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Объект 2">
            <a:extLst>
              <a:ext uri="{FF2B5EF4-FFF2-40B4-BE49-F238E27FC236}">
                <a16:creationId xmlns:a16="http://schemas.microsoft.com/office/drawing/2014/main" id="{48D6B249-3C16-0BEA-6B55-5AD6184B6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646" y="1058863"/>
            <a:ext cx="10516890" cy="497929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2600" b="1" dirty="0">
                <a:solidFill>
                  <a:srgbClr val="3809FF"/>
                </a:solidFill>
                <a:latin typeface="Geometria" panose="020B0303020204020204" pitchFamily="34" charset="-52"/>
              </a:rPr>
              <a:t>3. </a:t>
            </a:r>
            <a:r>
              <a:rPr lang="ru-RU" altLang="ru-RU" sz="2600" b="1" dirty="0">
                <a:latin typeface="Geometria" panose="020B0303020204020204" pitchFamily="34" charset="-52"/>
              </a:rPr>
              <a:t>Получение слоисто-ориентированных гель-плёнок хитозана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9D726-4481-19A8-802C-D5D5BCCC133B}"/>
              </a:ext>
            </a:extLst>
          </p:cNvPr>
          <p:cNvSpPr txBox="1">
            <a:spLocks/>
          </p:cNvSpPr>
          <p:nvPr/>
        </p:nvSpPr>
        <p:spPr bwMode="auto">
          <a:xfrm>
            <a:off x="403225" y="370191"/>
            <a:ext cx="11712575" cy="61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ru-RU" altLang="ru-RU" sz="4000" dirty="0">
                <a:latin typeface="Arial Black" panose="020B0A04020102020204" pitchFamily="34" charset="0"/>
              </a:rPr>
              <a:t>Научные направления лаборатории </a:t>
            </a:r>
            <a:r>
              <a:rPr lang="ru-RU" altLang="ru-RU" sz="4000" dirty="0">
                <a:solidFill>
                  <a:srgbClr val="3809FF"/>
                </a:solidFill>
                <a:latin typeface="Arial Black" panose="020B0A04020102020204" pitchFamily="34" charset="0"/>
              </a:rPr>
              <a:t>32</a:t>
            </a:r>
            <a:r>
              <a:rPr lang="ru-RU" altLang="ru-RU" sz="40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4" name="Рисунок 0" descr="2%.jpg">
            <a:extLst>
              <a:ext uri="{FF2B5EF4-FFF2-40B4-BE49-F238E27FC236}">
                <a16:creationId xmlns:a16="http://schemas.microsoft.com/office/drawing/2014/main" id="{5BDD77CE-233A-8DE8-1993-1791BF84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89068" y="1991029"/>
            <a:ext cx="302871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7DC59B-446E-65D3-D744-A2714DBCF6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07" t="1062" r="30566" b="18797"/>
          <a:stretch/>
        </p:blipFill>
        <p:spPr>
          <a:xfrm>
            <a:off x="4322519" y="2406319"/>
            <a:ext cx="3314003" cy="26904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D593FF-7BA8-DB9D-A58A-1D7501616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50" r="24013" b="27600"/>
          <a:stretch/>
        </p:blipFill>
        <p:spPr>
          <a:xfrm>
            <a:off x="7861137" y="2424722"/>
            <a:ext cx="4005888" cy="2690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4E2CC6-B1FD-C97E-5CCF-65DA75619156}"/>
              </a:ext>
            </a:extLst>
          </p:cNvPr>
          <p:cNvSpPr txBox="1"/>
          <p:nvPr/>
        </p:nvSpPr>
        <p:spPr>
          <a:xfrm>
            <a:off x="5015880" y="1556792"/>
            <a:ext cx="60960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Схема авторской* методики эксперимента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359D7C-3802-7530-0ACB-255822195B4C}"/>
              </a:ext>
            </a:extLst>
          </p:cNvPr>
          <p:cNvSpPr txBox="1"/>
          <p:nvPr/>
        </p:nvSpPr>
        <p:spPr>
          <a:xfrm>
            <a:off x="-844576" y="1719963"/>
            <a:ext cx="6096000" cy="616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Кольца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Лизеганга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гель-плёнке хитозана</a:t>
            </a:r>
            <a:r>
              <a:rPr kumimoji="0" 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07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Объект 2">
            <a:extLst>
              <a:ext uri="{FF2B5EF4-FFF2-40B4-BE49-F238E27FC236}">
                <a16:creationId xmlns:a16="http://schemas.microsoft.com/office/drawing/2014/main" id="{48D6B249-3C16-0BEA-6B55-5AD6184B6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646" y="1058863"/>
            <a:ext cx="8860705" cy="497929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ru-RU" sz="2600" b="1" dirty="0">
                <a:solidFill>
                  <a:srgbClr val="3809FF"/>
                </a:solidFill>
                <a:latin typeface="Geometria" panose="020B0303020204020204" pitchFamily="34" charset="-52"/>
              </a:rPr>
              <a:t>4</a:t>
            </a:r>
            <a:r>
              <a:rPr lang="ru-RU" altLang="ru-RU" sz="2600" b="1" dirty="0">
                <a:solidFill>
                  <a:srgbClr val="3809FF"/>
                </a:solidFill>
                <a:latin typeface="Geometria" panose="020B0303020204020204" pitchFamily="34" charset="-52"/>
              </a:rPr>
              <a:t>. </a:t>
            </a:r>
            <a:r>
              <a:rPr lang="ru-RU" altLang="ru-RU" sz="2600" b="1" dirty="0">
                <a:latin typeface="Geometria" panose="020B0303020204020204" pitchFamily="34" charset="-52"/>
              </a:rPr>
              <a:t>Получение термочувствительных гидрогелей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9D726-4481-19A8-802C-D5D5BCCC133B}"/>
              </a:ext>
            </a:extLst>
          </p:cNvPr>
          <p:cNvSpPr txBox="1">
            <a:spLocks/>
          </p:cNvSpPr>
          <p:nvPr/>
        </p:nvSpPr>
        <p:spPr bwMode="auto">
          <a:xfrm>
            <a:off x="403225" y="370191"/>
            <a:ext cx="11712575" cy="61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ru-RU" altLang="ru-RU" sz="4000" dirty="0">
                <a:latin typeface="Arial Black" panose="020B0A04020102020204" pitchFamily="34" charset="0"/>
              </a:rPr>
              <a:t>Научные направления лаборатории </a:t>
            </a:r>
            <a:r>
              <a:rPr lang="ru-RU" altLang="ru-RU" sz="4000" dirty="0">
                <a:solidFill>
                  <a:srgbClr val="3809FF"/>
                </a:solidFill>
                <a:latin typeface="Arial Black" panose="020B0A04020102020204" pitchFamily="34" charset="0"/>
              </a:rPr>
              <a:t>32</a:t>
            </a:r>
            <a:endParaRPr lang="ru-RU" altLang="ru-RU" sz="40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5" descr="IMG_1090">
            <a:extLst>
              <a:ext uri="{FF2B5EF4-FFF2-40B4-BE49-F238E27FC236}">
                <a16:creationId xmlns:a16="http://schemas.microsoft.com/office/drawing/2014/main" id="{2BA96A6C-B496-9E1E-0F2D-FF7851CC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57" y="1744116"/>
            <a:ext cx="20304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 descr="IMG_1102">
            <a:extLst>
              <a:ext uri="{FF2B5EF4-FFF2-40B4-BE49-F238E27FC236}">
                <a16:creationId xmlns:a16="http://schemas.microsoft.com/office/drawing/2014/main" id="{DA55676E-BAA9-D1A2-816E-E5C828E9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720" y="1744116"/>
            <a:ext cx="202406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62B4D15D-46E2-C046-DF21-A4183330E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720" y="2815678"/>
            <a:ext cx="804862" cy="142875"/>
          </a:xfrm>
          <a:prstGeom prst="rightArrow">
            <a:avLst>
              <a:gd name="adj1" fmla="val 50000"/>
              <a:gd name="adj2" fmla="val 118795"/>
            </a:avLst>
          </a:prstGeom>
          <a:solidFill>
            <a:srgbClr val="000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Прямоугольник 9">
            <a:extLst>
              <a:ext uri="{FF2B5EF4-FFF2-40B4-BE49-F238E27FC236}">
                <a16:creationId xmlns:a16="http://schemas.microsoft.com/office/drawing/2014/main" id="{564B2CF1-BEEF-2367-7C38-3E2272223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782" y="2325141"/>
            <a:ext cx="1358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35-40°С</a:t>
            </a:r>
            <a:endParaRPr lang="ru-RU" altLang="ru-RU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C8F86929-6D08-26C8-6787-6709DF1EB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120" y="3601491"/>
            <a:ext cx="1246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мин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E43AB2-AF80-EA88-A241-D43253B388FB}"/>
              </a:ext>
            </a:extLst>
          </p:cNvPr>
          <p:cNvSpPr txBox="1"/>
          <p:nvPr/>
        </p:nvSpPr>
        <p:spPr>
          <a:xfrm>
            <a:off x="213395" y="3515766"/>
            <a:ext cx="20351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Жидкость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3C36F-D815-FB8C-2147-88C7E07F35FB}"/>
              </a:ext>
            </a:extLst>
          </p:cNvPr>
          <p:cNvSpPr txBox="1"/>
          <p:nvPr/>
        </p:nvSpPr>
        <p:spPr>
          <a:xfrm>
            <a:off x="4167857" y="3579266"/>
            <a:ext cx="1096963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Гель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DCEADA-F8F4-43DB-3902-8F30A423FFB0}"/>
              </a:ext>
            </a:extLst>
          </p:cNvPr>
          <p:cNvSpPr txBox="1"/>
          <p:nvPr/>
        </p:nvSpPr>
        <p:spPr>
          <a:xfrm>
            <a:off x="264194" y="1268635"/>
            <a:ext cx="54260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Спонтанное гелеобразование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F438FA4C-ABDD-A587-0A09-7C540514E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857" y="2958553"/>
            <a:ext cx="25019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Слизистая </a:t>
            </a:r>
          </a:p>
          <a:p>
            <a:pPr algn="ctr" eaLnBrk="1" hangingPunct="1"/>
            <a:r>
              <a:rPr lang="ru-RU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оболочка</a:t>
            </a:r>
          </a:p>
          <a:p>
            <a:pPr algn="ctr" eaLnBrk="1" hangingPunct="1"/>
            <a:r>
              <a:rPr lang="ru-RU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животных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CC4A57-E262-15D2-7CC8-9D7D39292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191" y="1500601"/>
            <a:ext cx="4597098" cy="258503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4FE07C6-265A-59EA-51C5-7ABAD691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9720" y="4243680"/>
            <a:ext cx="3685282" cy="239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3">
            <a:extLst>
              <a:ext uri="{FF2B5EF4-FFF2-40B4-BE49-F238E27FC236}">
                <a16:creationId xmlns:a16="http://schemas.microsoft.com/office/drawing/2014/main" id="{446F663E-E214-9F81-4D0A-361D891F9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1932" y="4280688"/>
            <a:ext cx="3144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000" b="1" dirty="0">
                <a:solidFill>
                  <a:srgbClr val="073E8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Композиция</a:t>
            </a:r>
            <a:br>
              <a:rPr lang="ru-RU" altLang="ru-RU" sz="2000" b="1" dirty="0">
                <a:solidFill>
                  <a:srgbClr val="073E8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гель формируется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любых труднодоступных местах</a:t>
            </a:r>
            <a:r>
              <a:rPr lang="ru-RU" altLang="ru-RU" sz="2000" b="1" dirty="0">
                <a:solidFill>
                  <a:srgbClr val="0307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 dirty="0">
              <a:solidFill>
                <a:srgbClr val="0307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1CC231-666B-3CAB-3AD6-70086F3995D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49871" y="5589240"/>
            <a:ext cx="182895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05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Объект 2">
            <a:extLst>
              <a:ext uri="{FF2B5EF4-FFF2-40B4-BE49-F238E27FC236}">
                <a16:creationId xmlns:a16="http://schemas.microsoft.com/office/drawing/2014/main" id="{0B68FC5A-DDC4-F38C-711D-ABE1AF4E6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" y="1196752"/>
            <a:ext cx="11453415" cy="511256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Харламов В.Н., Гегель Н.О., </a:t>
            </a:r>
            <a:r>
              <a:rPr lang="ru-RU" altLang="ru-RU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Шиповская</a:t>
            </a:r>
            <a:r>
              <a:rPr lang="ru-RU" alt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 А.Б., </a:t>
            </a:r>
            <a:r>
              <a:rPr lang="ru-RU" altLang="ru-RU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Хапцев</a:t>
            </a:r>
            <a:r>
              <a:rPr lang="ru-RU" alt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 З.Ю., Родионов Р.В. Средство для профилактики и лечения вагинита у коров. Патент РФ №2751876. 17 с. // Б.И. 2021. №20.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Gegel</a:t>
            </a:r>
            <a:r>
              <a:rPr lang="en-US" alt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N.O., </a:t>
            </a:r>
            <a:r>
              <a:rPr lang="en-US" altLang="ru-R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Shipovskaya</a:t>
            </a:r>
            <a:r>
              <a:rPr lang="en-US" alt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A B., </a:t>
            </a:r>
            <a:r>
              <a:rPr lang="en-US" altLang="ru-R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Khaptsev</a:t>
            </a:r>
            <a:r>
              <a:rPr lang="en-US" alt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Z.Y., </a:t>
            </a:r>
            <a:r>
              <a:rPr lang="en-US" altLang="ru-RU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Radionov</a:t>
            </a:r>
            <a:r>
              <a:rPr lang="en-US" alt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 R.V., Belyaeva A.A., Kharlamov V.N. Thermosensitive Chitosan-Containing Hydrogels: Their Formation, Properties, Antibacterial Activity, and Veterinary Usage // Gels. 2022. Vol.8. No.2. P.93. </a:t>
            </a:r>
            <a:endParaRPr lang="ru-RU" alt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F3982-F697-CD2B-765C-D8D47867F14A}"/>
              </a:ext>
            </a:extLst>
          </p:cNvPr>
          <p:cNvSpPr txBox="1">
            <a:spLocks/>
          </p:cNvSpPr>
          <p:nvPr/>
        </p:nvSpPr>
        <p:spPr bwMode="auto">
          <a:xfrm>
            <a:off x="403225" y="370191"/>
            <a:ext cx="11712575" cy="61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dirty="0">
                <a:latin typeface="Arial Black" panose="020B0A04020102020204" pitchFamily="34" charset="0"/>
              </a:rPr>
              <a:t>Участие в грантовых проектах и конкурсах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C57A1-D75A-454A-709F-BA9409B2A6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416" y="3924889"/>
            <a:ext cx="3685971" cy="25601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E19865-4DF6-E753-D92F-A71DBF4A7C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9896" y="3924889"/>
            <a:ext cx="3685971" cy="25627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C3138B-9F5D-4B6E-BBBD-E06934841C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80376" y="3501008"/>
            <a:ext cx="2251944" cy="319318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84A7410-4E0D-785C-388F-802721541D62}"/>
              </a:ext>
            </a:extLst>
          </p:cNvPr>
          <p:cNvSpPr txBox="1">
            <a:spLocks/>
          </p:cNvSpPr>
          <p:nvPr/>
        </p:nvSpPr>
        <p:spPr bwMode="auto">
          <a:xfrm>
            <a:off x="403225" y="370191"/>
            <a:ext cx="11712575" cy="61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ctr" anchorCtr="0" compatLnSpc="1">
            <a:prstTxWarp prst="textNoShape">
              <a:avLst/>
            </a:prstTxWarp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ru-RU" altLang="ru-RU" dirty="0">
                <a:latin typeface="Arial Black" panose="020B0A04020102020204" pitchFamily="34" charset="0"/>
              </a:rPr>
              <a:t>Конференции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005081-EE19-F962-A41A-EE039A59CB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44" y="1124744"/>
            <a:ext cx="4212468" cy="5616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B979B4-E3E2-7176-D5AC-3C9AE6849D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585" y="1124744"/>
            <a:ext cx="2563853" cy="3418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5C5EEC-3E7C-EF98-DF85-FC8694790A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0384" y="4655774"/>
            <a:ext cx="3695885" cy="2085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324054-D330-4852-BE5C-99BD927E8C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396" y="1124745"/>
            <a:ext cx="2563853" cy="3418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F0AB02-E4E1-D5CD-39A7-60520FF9AE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041" y="4655773"/>
            <a:ext cx="1872208" cy="2085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id="{3B3CD8D5-531C-57E2-FD6B-D61FF6EEB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7" y="2572543"/>
            <a:ext cx="12192000" cy="1712913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ru-RU" altLang="ru-RU" sz="6600" dirty="0">
                <a:solidFill>
                  <a:schemeClr val="bg1"/>
                </a:solidFill>
                <a:latin typeface="Arial Black" panose="020B0A04020102020204" pitchFamily="34" charset="0"/>
              </a:rPr>
              <a:t>Студенческий совет Института химии</a:t>
            </a:r>
          </a:p>
        </p:txBody>
      </p:sp>
      <p:pic>
        <p:nvPicPr>
          <p:cNvPr id="3" name="Рисунок 2" descr="logo_whi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0" y="5445224"/>
            <a:ext cx="2016224" cy="8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43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B160E7B1-4A6E-8C1A-B4E7-52570AA83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>
            <a:extLst>
              <a:ext uri="{FF2B5EF4-FFF2-40B4-BE49-F238E27FC236}">
                <a16:creationId xmlns:a16="http://schemas.microsoft.com/office/drawing/2014/main" id="{5CABC9D7-51DF-0B58-D899-94D55FB8A2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6164" y="-153988"/>
            <a:ext cx="1169987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6" name="Group 4">
            <a:extLst>
              <a:ext uri="{FF2B5EF4-FFF2-40B4-BE49-F238E27FC236}">
                <a16:creationId xmlns:a16="http://schemas.microsoft.com/office/drawing/2014/main" id="{A94E2CEF-4D04-B75A-AC1B-0A281C6A90B0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-2229040" y="-331975"/>
            <a:ext cx="8253444" cy="5716935"/>
            <a:chOff x="0" y="0"/>
            <a:chExt cx="3429000" cy="23749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4D6563F-90A7-6902-FDC6-CD2F95C214A4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87F2306-DD17-D0E2-4FD6-44F208FE5C3D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9397" name="Group 7">
            <a:extLst>
              <a:ext uri="{FF2B5EF4-FFF2-40B4-BE49-F238E27FC236}">
                <a16:creationId xmlns:a16="http://schemas.microsoft.com/office/drawing/2014/main" id="{B1A3293F-C253-6F5F-10E1-2A25BC2B739B}"/>
              </a:ext>
            </a:extLst>
          </p:cNvPr>
          <p:cNvGrpSpPr>
            <a:grpSpLocks noChangeAspect="1"/>
          </p:cNvGrpSpPr>
          <p:nvPr/>
        </p:nvGrpSpPr>
        <p:grpSpPr bwMode="auto">
          <a:xfrm rot="21339918">
            <a:off x="196343" y="752084"/>
            <a:ext cx="3829212" cy="5902015"/>
            <a:chOff x="0" y="0"/>
            <a:chExt cx="3987800" cy="6146800"/>
          </a:xfrm>
        </p:grpSpPr>
        <p:sp>
          <p:nvSpPr>
            <p:cNvPr id="59411" name="Freeform 8">
              <a:extLst>
                <a:ext uri="{FF2B5EF4-FFF2-40B4-BE49-F238E27FC236}">
                  <a16:creationId xmlns:a16="http://schemas.microsoft.com/office/drawing/2014/main" id="{A6185492-01A1-EE45-3EBA-A02225DDD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987800" cy="6146800"/>
            </a:xfrm>
            <a:custGeom>
              <a:avLst/>
              <a:gdLst>
                <a:gd name="T0" fmla="*/ 3987800 w 3987800"/>
                <a:gd name="T1" fmla="*/ 6146800 h 6146800"/>
                <a:gd name="T2" fmla="*/ 0 w 3987800"/>
                <a:gd name="T3" fmla="*/ 6146800 h 6146800"/>
                <a:gd name="T4" fmla="*/ 0 w 3987800"/>
                <a:gd name="T5" fmla="*/ 0 h 6146800"/>
                <a:gd name="T6" fmla="*/ 3987800 w 3987800"/>
                <a:gd name="T7" fmla="*/ 0 h 6146800"/>
                <a:gd name="T8" fmla="*/ 3987800 w 3987800"/>
                <a:gd name="T9" fmla="*/ 6146800 h 6146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87800"/>
                <a:gd name="T16" fmla="*/ 0 h 6146800"/>
                <a:gd name="T17" fmla="*/ 3987800 w 3987800"/>
                <a:gd name="T18" fmla="*/ 6146800 h 61468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87800" h="6146800">
                  <a:moveTo>
                    <a:pt x="39878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3987800" y="0"/>
                  </a:lnTo>
                  <a:lnTo>
                    <a:pt x="3987800" y="614680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412" name="Freeform 9">
              <a:extLst>
                <a:ext uri="{FF2B5EF4-FFF2-40B4-BE49-F238E27FC236}">
                  <a16:creationId xmlns:a16="http://schemas.microsoft.com/office/drawing/2014/main" id="{81AA97DF-1328-782C-0264-0D1679BDD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987800" cy="6146800"/>
            </a:xfrm>
            <a:custGeom>
              <a:avLst/>
              <a:gdLst>
                <a:gd name="T0" fmla="*/ 3987800 w 3987800"/>
                <a:gd name="T1" fmla="*/ 6146800 h 6146800"/>
                <a:gd name="T2" fmla="*/ 0 w 3987800"/>
                <a:gd name="T3" fmla="*/ 6146800 h 6146800"/>
                <a:gd name="T4" fmla="*/ 0 w 3987800"/>
                <a:gd name="T5" fmla="*/ 0 h 6146800"/>
                <a:gd name="T6" fmla="*/ 3987800 w 3987800"/>
                <a:gd name="T7" fmla="*/ 0 h 6146800"/>
                <a:gd name="T8" fmla="*/ 3987800 w 3987800"/>
                <a:gd name="T9" fmla="*/ 6146800 h 6146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87800"/>
                <a:gd name="T16" fmla="*/ 0 h 6146800"/>
                <a:gd name="T17" fmla="*/ 3987800 w 3987800"/>
                <a:gd name="T18" fmla="*/ 6146800 h 61468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87800" h="6146800">
                  <a:moveTo>
                    <a:pt x="39878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3987800" y="0"/>
                  </a:lnTo>
                  <a:lnTo>
                    <a:pt x="3987800" y="6146800"/>
                  </a:lnTo>
                  <a:close/>
                </a:path>
              </a:pathLst>
            </a:cu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9400" name="AutoShape 15">
            <a:extLst>
              <a:ext uri="{FF2B5EF4-FFF2-40B4-BE49-F238E27FC236}">
                <a16:creationId xmlns:a16="http://schemas.microsoft.com/office/drawing/2014/main" id="{8680146C-73F3-9252-3785-9BEBC0C77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2088" y="4605394"/>
            <a:ext cx="1231780" cy="1286575"/>
          </a:xfrm>
          <a:prstGeom prst="round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9398" name="TextBox 10">
            <a:extLst>
              <a:ext uri="{FF2B5EF4-FFF2-40B4-BE49-F238E27FC236}">
                <a16:creationId xmlns:a16="http://schemas.microsoft.com/office/drawing/2014/main" id="{C0F450BD-19CF-076E-A60E-539519054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2263775"/>
            <a:ext cx="6005512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563"/>
              </a:lnSpc>
            </a:pPr>
            <a:endParaRPr lang="ru-RU" altLang="ru-RU" sz="1300">
              <a:solidFill>
                <a:srgbClr val="141414"/>
              </a:solidFill>
              <a:latin typeface="Roboto Mono Regular Bold Italic" charset="0"/>
            </a:endParaRPr>
          </a:p>
        </p:txBody>
      </p:sp>
      <p:pic>
        <p:nvPicPr>
          <p:cNvPr id="59407" name="Рисунок 27" descr="2Nt0osG16Ak.jpg">
            <a:extLst>
              <a:ext uri="{FF2B5EF4-FFF2-40B4-BE49-F238E27FC236}">
                <a16:creationId xmlns:a16="http://schemas.microsoft.com/office/drawing/2014/main" id="{CEB24A81-4783-88E4-F149-9E99490B05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2325">
            <a:off x="6845401" y="1423415"/>
            <a:ext cx="5130597" cy="3420398"/>
          </a:xfrm>
          <a:prstGeom prst="roundRect">
            <a:avLst>
              <a:gd name="adj" fmla="val 427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AutoShape 17">
            <a:extLst>
              <a:ext uri="{FF2B5EF4-FFF2-40B4-BE49-F238E27FC236}">
                <a16:creationId xmlns:a16="http://schemas.microsoft.com/office/drawing/2014/main" id="{4B9E523B-6C20-77C8-6350-69BB1A51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3097" y="4723614"/>
            <a:ext cx="1169207" cy="1219050"/>
          </a:xfrm>
          <a:prstGeom prst="round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59405" name="Рисунок 26" descr="YfxvNMEs7R0.jpg">
            <a:extLst>
              <a:ext uri="{FF2B5EF4-FFF2-40B4-BE49-F238E27FC236}">
                <a16:creationId xmlns:a16="http://schemas.microsoft.com/office/drawing/2014/main" id="{0475BD49-17A1-3776-16B0-3B63DE45BD3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5958">
            <a:off x="490992" y="905511"/>
            <a:ext cx="3421546" cy="5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Рисунок 28" descr="wRYpI2cYkSs.jpg">
            <a:extLst>
              <a:ext uri="{FF2B5EF4-FFF2-40B4-BE49-F238E27FC236}">
                <a16:creationId xmlns:a16="http://schemas.microsoft.com/office/drawing/2014/main" id="{12C07EE6-3CEE-618E-AAD5-4F0401AF30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3604" y="966031"/>
            <a:ext cx="2585689" cy="2438544"/>
          </a:xfrm>
          <a:prstGeom prst="roundRect">
            <a:avLst>
              <a:gd name="adj" fmla="val 43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0" name="Picture 17">
            <a:extLst>
              <a:ext uri="{FF2B5EF4-FFF2-40B4-BE49-F238E27FC236}">
                <a16:creationId xmlns:a16="http://schemas.microsoft.com/office/drawing/2014/main" id="{781CE75A-7414-EE03-26B8-190E21A6DD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157" y="4754275"/>
            <a:ext cx="995068" cy="96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9" name="Picture 19">
            <a:extLst>
              <a:ext uri="{FF2B5EF4-FFF2-40B4-BE49-F238E27FC236}">
                <a16:creationId xmlns:a16="http://schemas.microsoft.com/office/drawing/2014/main" id="{A2D649DD-CBE2-E22E-0DCB-178DF48F74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41" y="4875216"/>
            <a:ext cx="988531" cy="91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3">
            <a:extLst>
              <a:ext uri="{FF2B5EF4-FFF2-40B4-BE49-F238E27FC236}">
                <a16:creationId xmlns:a16="http://schemas.microsoft.com/office/drawing/2014/main" id="{02F33B3C-5E63-65D7-D263-C529F7E3E459}"/>
              </a:ext>
            </a:extLst>
          </p:cNvPr>
          <p:cNvSpPr txBox="1"/>
          <p:nvPr/>
        </p:nvSpPr>
        <p:spPr>
          <a:xfrm>
            <a:off x="326449" y="123508"/>
            <a:ext cx="687127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141414"/>
                </a:solidFill>
                <a:latin typeface="Arial Black" panose="020B0A04020102020204" pitchFamily="34" charset="0"/>
                <a:cs typeface="+mn-cs"/>
              </a:rPr>
              <a:t>Студенческая жизнь</a:t>
            </a:r>
            <a:endParaRPr lang="en-US" sz="4000" dirty="0">
              <a:solidFill>
                <a:srgbClr val="141414"/>
              </a:solidFill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779D3385-B6D4-7123-7F54-4BE782767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2087" y="6001533"/>
            <a:ext cx="188192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 химическом диктанте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5E6B3F2-797C-8AD5-E0C7-0DEB2E3A4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5154" y="5989095"/>
            <a:ext cx="250110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 «Созвездии»</a:t>
            </a:r>
          </a:p>
        </p:txBody>
      </p:sp>
      <p:sp>
        <p:nvSpPr>
          <p:cNvPr id="14" name="Дуга 13">
            <a:extLst>
              <a:ext uri="{FF2B5EF4-FFF2-40B4-BE49-F238E27FC236}">
                <a16:creationId xmlns:a16="http://schemas.microsoft.com/office/drawing/2014/main" id="{C5AFD916-D740-403B-2D22-A5EC20B5CD81}"/>
              </a:ext>
            </a:extLst>
          </p:cNvPr>
          <p:cNvSpPr/>
          <p:nvPr/>
        </p:nvSpPr>
        <p:spPr>
          <a:xfrm rot="2527762">
            <a:off x="5899259" y="5122987"/>
            <a:ext cx="914400" cy="914400"/>
          </a:xfrm>
          <a:prstGeom prst="arc">
            <a:avLst>
              <a:gd name="adj1" fmla="val 14026870"/>
              <a:gd name="adj2" fmla="val 0"/>
            </a:avLst>
          </a:prstGeom>
          <a:ln w="19050">
            <a:solidFill>
              <a:srgbClr val="3809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523F9787-1783-3BD5-ABB6-8CE72507CFEA}"/>
              </a:ext>
            </a:extLst>
          </p:cNvPr>
          <p:cNvSpPr/>
          <p:nvPr/>
        </p:nvSpPr>
        <p:spPr>
          <a:xfrm rot="2527762">
            <a:off x="8404698" y="5215896"/>
            <a:ext cx="914400" cy="914400"/>
          </a:xfrm>
          <a:prstGeom prst="arc">
            <a:avLst>
              <a:gd name="adj1" fmla="val 14026870"/>
              <a:gd name="adj2" fmla="val 0"/>
            </a:avLst>
          </a:prstGeom>
          <a:ln w="19050">
            <a:solidFill>
              <a:srgbClr val="FF68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80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015528F6-5A4F-F0C2-0B1B-1122272BA0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7522"/>
            <a:ext cx="12632039" cy="710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19" name="Group 3">
            <a:extLst>
              <a:ext uri="{FF2B5EF4-FFF2-40B4-BE49-F238E27FC236}">
                <a16:creationId xmlns:a16="http://schemas.microsoft.com/office/drawing/2014/main" id="{B5811640-4820-EE58-F391-94E3BE24A6B7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7513889" y="1031778"/>
            <a:ext cx="9213620" cy="6382023"/>
            <a:chOff x="0" y="0"/>
            <a:chExt cx="3429000" cy="23749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5DA4FE3-BD05-C69A-C9DB-A8489C702C38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7A030ED-657F-B2FE-1206-4D1C0DA34ED9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0420" name="Group 9">
            <a:extLst>
              <a:ext uri="{FF2B5EF4-FFF2-40B4-BE49-F238E27FC236}">
                <a16:creationId xmlns:a16="http://schemas.microsoft.com/office/drawing/2014/main" id="{AC72743E-8A94-CF10-F0B9-3C2EEDBB0588}"/>
              </a:ext>
            </a:extLst>
          </p:cNvPr>
          <p:cNvGrpSpPr>
            <a:grpSpLocks noChangeAspect="1"/>
          </p:cNvGrpSpPr>
          <p:nvPr/>
        </p:nvGrpSpPr>
        <p:grpSpPr bwMode="auto">
          <a:xfrm rot="16304122">
            <a:off x="-3396766" y="-149854"/>
            <a:ext cx="8797557" cy="6092773"/>
            <a:chOff x="0" y="0"/>
            <a:chExt cx="3429000" cy="23749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E33C048-30A9-F69F-40DA-A88E2268B336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 cstate="screen">
                <a:alphaModFix amt="67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ED00D06-2041-CE91-1EA2-0BE45EF64622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 cstate="screen">
                <a:alphaModFix amt="67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0421" name="AutoShape 12">
            <a:extLst>
              <a:ext uri="{FF2B5EF4-FFF2-40B4-BE49-F238E27FC236}">
                <a16:creationId xmlns:a16="http://schemas.microsoft.com/office/drawing/2014/main" id="{407D4070-7B3B-3D78-32BE-9DC008666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640" y="4829609"/>
            <a:ext cx="1010905" cy="1055875"/>
          </a:xfrm>
          <a:prstGeom prst="round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0422" name="AutoShape 16">
            <a:extLst>
              <a:ext uri="{FF2B5EF4-FFF2-40B4-BE49-F238E27FC236}">
                <a16:creationId xmlns:a16="http://schemas.microsoft.com/office/drawing/2014/main" id="{8BC8E460-AF83-099A-C778-959106B6E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002" y="4800609"/>
            <a:ext cx="1010905" cy="1055875"/>
          </a:xfrm>
          <a:prstGeom prst="round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0423" name="AutoShape 17">
            <a:extLst>
              <a:ext uri="{FF2B5EF4-FFF2-40B4-BE49-F238E27FC236}">
                <a16:creationId xmlns:a16="http://schemas.microsoft.com/office/drawing/2014/main" id="{BC18C05A-F7C6-3978-FBAF-F2948C412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266" y="4795378"/>
            <a:ext cx="1012705" cy="1055875"/>
          </a:xfrm>
          <a:prstGeom prst="round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60425" name="Picture 19">
            <a:extLst>
              <a:ext uri="{FF2B5EF4-FFF2-40B4-BE49-F238E27FC236}">
                <a16:creationId xmlns:a16="http://schemas.microsoft.com/office/drawing/2014/main" id="{0E471F8F-D723-87F0-4A28-6022F08E00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785" y="4952011"/>
            <a:ext cx="852614" cy="83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20">
            <a:extLst>
              <a:ext uri="{FF2B5EF4-FFF2-40B4-BE49-F238E27FC236}">
                <a16:creationId xmlns:a16="http://schemas.microsoft.com/office/drawing/2014/main" id="{6035556F-3EA9-6ADE-055C-142094DB63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135" y="4943110"/>
            <a:ext cx="816639" cy="80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21">
            <a:extLst>
              <a:ext uri="{FF2B5EF4-FFF2-40B4-BE49-F238E27FC236}">
                <a16:creationId xmlns:a16="http://schemas.microsoft.com/office/drawing/2014/main" id="{04547A21-0192-8460-924B-382626C9D0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999" y="4922191"/>
            <a:ext cx="814839" cy="80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3">
            <a:extLst>
              <a:ext uri="{FF2B5EF4-FFF2-40B4-BE49-F238E27FC236}">
                <a16:creationId xmlns:a16="http://schemas.microsoft.com/office/drawing/2014/main" id="{3D43E20C-88D6-221E-C230-BFA51C96A18C}"/>
              </a:ext>
            </a:extLst>
          </p:cNvPr>
          <p:cNvSpPr txBox="1"/>
          <p:nvPr/>
        </p:nvSpPr>
        <p:spPr>
          <a:xfrm>
            <a:off x="479376" y="586315"/>
            <a:ext cx="6871277" cy="519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200" eaLnBrk="1" fontAlgn="auto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141414"/>
                </a:solidFill>
                <a:latin typeface="Arial Black" panose="020B0A04020102020204" pitchFamily="34" charset="0"/>
                <a:cs typeface="+mn-cs"/>
              </a:rPr>
              <a:t>Студенческий клуб СГУ</a:t>
            </a:r>
            <a:endParaRPr lang="en-US" sz="4000" dirty="0">
              <a:solidFill>
                <a:srgbClr val="141414"/>
              </a:solidFill>
              <a:latin typeface="Arial Black" panose="020B0A04020102020204" pitchFamily="34" charset="0"/>
              <a:cs typeface="+mn-cs"/>
            </a:endParaRPr>
          </a:p>
        </p:txBody>
      </p:sp>
      <p:grpSp>
        <p:nvGrpSpPr>
          <p:cNvPr id="60430" name="Group 5">
            <a:extLst>
              <a:ext uri="{FF2B5EF4-FFF2-40B4-BE49-F238E27FC236}">
                <a16:creationId xmlns:a16="http://schemas.microsoft.com/office/drawing/2014/main" id="{64E2BAC2-9AF9-1B5A-F421-C8672FD4B46D}"/>
              </a:ext>
            </a:extLst>
          </p:cNvPr>
          <p:cNvGrpSpPr>
            <a:grpSpLocks noChangeAspect="1"/>
          </p:cNvGrpSpPr>
          <p:nvPr/>
        </p:nvGrpSpPr>
        <p:grpSpPr bwMode="auto">
          <a:xfrm rot="21334780">
            <a:off x="1145" y="1544368"/>
            <a:ext cx="4740838" cy="3103302"/>
            <a:chOff x="0" y="0"/>
            <a:chExt cx="6286500" cy="411734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4827590-2553-61B1-02C1-F019AFC194F5}"/>
                </a:ext>
              </a:extLst>
            </p:cNvPr>
            <p:cNvSpPr/>
            <p:nvPr/>
          </p:nvSpPr>
          <p:spPr>
            <a:xfrm>
              <a:off x="0" y="0"/>
              <a:ext cx="6286500" cy="4117340"/>
            </a:xfrm>
            <a:custGeom>
              <a:avLst/>
              <a:gdLst/>
              <a:ahLst/>
              <a:cxnLst/>
              <a:rect l="l" t="t" r="r" b="b"/>
              <a:pathLst>
                <a:path w="6286500" h="4117340">
                  <a:moveTo>
                    <a:pt x="6286500" y="4117340"/>
                  </a:moveTo>
                  <a:lnTo>
                    <a:pt x="0" y="4117340"/>
                  </a:lnTo>
                  <a:lnTo>
                    <a:pt x="0" y="0"/>
                  </a:lnTo>
                  <a:lnTo>
                    <a:pt x="6286500" y="0"/>
                  </a:lnTo>
                  <a:lnTo>
                    <a:pt x="6286500" y="411734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60442" name="Freeform 7">
              <a:extLst>
                <a:ext uri="{FF2B5EF4-FFF2-40B4-BE49-F238E27FC236}">
                  <a16:creationId xmlns:a16="http://schemas.microsoft.com/office/drawing/2014/main" id="{673E733E-6F4B-31B5-2F92-7257A40D3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286500" cy="4117340"/>
            </a:xfrm>
            <a:custGeom>
              <a:avLst/>
              <a:gdLst>
                <a:gd name="T0" fmla="*/ 6286500 w 6286500"/>
                <a:gd name="T1" fmla="*/ 4117340 h 4117340"/>
                <a:gd name="T2" fmla="*/ 0 w 6286500"/>
                <a:gd name="T3" fmla="*/ 4117340 h 4117340"/>
                <a:gd name="T4" fmla="*/ 0 w 6286500"/>
                <a:gd name="T5" fmla="*/ 0 h 4117340"/>
                <a:gd name="T6" fmla="*/ 6286500 w 6286500"/>
                <a:gd name="T7" fmla="*/ 0 h 4117340"/>
                <a:gd name="T8" fmla="*/ 6286500 w 6286500"/>
                <a:gd name="T9" fmla="*/ 4117340 h 41173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86500"/>
                <a:gd name="T16" fmla="*/ 0 h 4117340"/>
                <a:gd name="T17" fmla="*/ 6286500 w 6286500"/>
                <a:gd name="T18" fmla="*/ 4117340 h 41173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86500" h="4117340">
                  <a:moveTo>
                    <a:pt x="6286500" y="4117340"/>
                  </a:moveTo>
                  <a:lnTo>
                    <a:pt x="0" y="4117340"/>
                  </a:lnTo>
                  <a:lnTo>
                    <a:pt x="0" y="0"/>
                  </a:lnTo>
                  <a:lnTo>
                    <a:pt x="6286500" y="0"/>
                  </a:lnTo>
                  <a:lnTo>
                    <a:pt x="6286500" y="4117340"/>
                  </a:lnTo>
                  <a:close/>
                </a:path>
              </a:pathLst>
            </a:cu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0431" name="Рисунок 29" descr="OOZ8SsQ4E8Q.jpg">
            <a:extLst>
              <a:ext uri="{FF2B5EF4-FFF2-40B4-BE49-F238E27FC236}">
                <a16:creationId xmlns:a16="http://schemas.microsoft.com/office/drawing/2014/main" id="{7E2FA492-3AA8-B32C-6829-6083AD5E14A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5067">
            <a:off x="5204957" y="1702741"/>
            <a:ext cx="2901405" cy="284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32" name="Group 6">
            <a:extLst>
              <a:ext uri="{FF2B5EF4-FFF2-40B4-BE49-F238E27FC236}">
                <a16:creationId xmlns:a16="http://schemas.microsoft.com/office/drawing/2014/main" id="{9F42B57D-7FF7-276E-0E21-A43AC5294253}"/>
              </a:ext>
            </a:extLst>
          </p:cNvPr>
          <p:cNvGrpSpPr>
            <a:grpSpLocks noChangeAspect="1"/>
          </p:cNvGrpSpPr>
          <p:nvPr/>
        </p:nvGrpSpPr>
        <p:grpSpPr bwMode="auto">
          <a:xfrm rot="21339918">
            <a:off x="8402316" y="1232451"/>
            <a:ext cx="2905004" cy="4478922"/>
            <a:chOff x="0" y="0"/>
            <a:chExt cx="3987800" cy="6146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41B50A4-94FA-6D40-2CDD-30D944CE718A}"/>
                </a:ext>
              </a:extLst>
            </p:cNvPr>
            <p:cNvSpPr/>
            <p:nvPr/>
          </p:nvSpPr>
          <p:spPr>
            <a:xfrm>
              <a:off x="0" y="0"/>
              <a:ext cx="3987800" cy="6146800"/>
            </a:xfrm>
            <a:custGeom>
              <a:avLst/>
              <a:gdLst/>
              <a:ahLst/>
              <a:cxnLst/>
              <a:rect l="l" t="t" r="r" b="b"/>
              <a:pathLst>
                <a:path w="3987800" h="6146800">
                  <a:moveTo>
                    <a:pt x="39878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3987800" y="0"/>
                  </a:lnTo>
                  <a:lnTo>
                    <a:pt x="3987800" y="614680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60438" name="Freeform 8">
              <a:extLst>
                <a:ext uri="{FF2B5EF4-FFF2-40B4-BE49-F238E27FC236}">
                  <a16:creationId xmlns:a16="http://schemas.microsoft.com/office/drawing/2014/main" id="{DFF381AF-23E1-7ABC-84C1-9A2F9511F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987800" cy="6146800"/>
            </a:xfrm>
            <a:custGeom>
              <a:avLst/>
              <a:gdLst>
                <a:gd name="T0" fmla="*/ 3987800 w 3987800"/>
                <a:gd name="T1" fmla="*/ 6146800 h 6146800"/>
                <a:gd name="T2" fmla="*/ 0 w 3987800"/>
                <a:gd name="T3" fmla="*/ 6146800 h 6146800"/>
                <a:gd name="T4" fmla="*/ 0 w 3987800"/>
                <a:gd name="T5" fmla="*/ 0 h 6146800"/>
                <a:gd name="T6" fmla="*/ 3987800 w 3987800"/>
                <a:gd name="T7" fmla="*/ 0 h 6146800"/>
                <a:gd name="T8" fmla="*/ 3987800 w 3987800"/>
                <a:gd name="T9" fmla="*/ 6146800 h 6146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87800"/>
                <a:gd name="T16" fmla="*/ 0 h 6146800"/>
                <a:gd name="T17" fmla="*/ 3987800 w 3987800"/>
                <a:gd name="T18" fmla="*/ 6146800 h 61468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87800" h="6146800">
                  <a:moveTo>
                    <a:pt x="39878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3987800" y="0"/>
                  </a:lnTo>
                  <a:lnTo>
                    <a:pt x="3987800" y="6146800"/>
                  </a:lnTo>
                  <a:close/>
                </a:path>
              </a:pathLst>
            </a:custGeom>
            <a:blipFill dpi="0"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0433" name="Рисунок 28" descr="z3n7M1EC1po.jpg">
            <a:extLst>
              <a:ext uri="{FF2B5EF4-FFF2-40B4-BE49-F238E27FC236}">
                <a16:creationId xmlns:a16="http://schemas.microsoft.com/office/drawing/2014/main" id="{7960BE6A-625E-4392-8098-20FB81FD8B8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70650">
            <a:off x="357050" y="1678443"/>
            <a:ext cx="4122468" cy="2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4" name="Picture 8">
            <a:extLst>
              <a:ext uri="{FF2B5EF4-FFF2-40B4-BE49-F238E27FC236}">
                <a16:creationId xmlns:a16="http://schemas.microsoft.com/office/drawing/2014/main" id="{21880351-069E-4F60-3B92-67D8D5717FB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72065">
            <a:off x="8253692" y="864410"/>
            <a:ext cx="305790" cy="124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A4DE5FE5-50F9-311D-B501-D95AEEF27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20" y="6055736"/>
            <a:ext cx="188192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 победах </a:t>
            </a:r>
            <a:b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</a:t>
            </a:r>
            <a:r>
              <a:rPr lang="ru-RU" altLang="ru-RU" sz="18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Студвесне</a:t>
            </a:r>
            <a:endParaRPr lang="ru-RU" altLang="ru-RU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Дуга 2">
            <a:extLst>
              <a:ext uri="{FF2B5EF4-FFF2-40B4-BE49-F238E27FC236}">
                <a16:creationId xmlns:a16="http://schemas.microsoft.com/office/drawing/2014/main" id="{796B1E56-C3CA-A3BA-1A3E-B4DB38A7B74F}"/>
              </a:ext>
            </a:extLst>
          </p:cNvPr>
          <p:cNvSpPr/>
          <p:nvPr/>
        </p:nvSpPr>
        <p:spPr>
          <a:xfrm rot="3198256">
            <a:off x="1467739" y="5301488"/>
            <a:ext cx="1045738" cy="1045738"/>
          </a:xfrm>
          <a:prstGeom prst="arc">
            <a:avLst>
              <a:gd name="adj1" fmla="val 14026870"/>
              <a:gd name="adj2" fmla="val 0"/>
            </a:avLst>
          </a:prstGeom>
          <a:ln w="19050">
            <a:solidFill>
              <a:srgbClr val="3809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29E9A02B-77B0-1D5E-99AB-1C2C3DCB8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9" y="6074828"/>
            <a:ext cx="188192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Достижения Института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4217B72A-E4CF-CB85-8422-065D7EDDA080}"/>
              </a:ext>
            </a:extLst>
          </p:cNvPr>
          <p:cNvSpPr/>
          <p:nvPr/>
        </p:nvSpPr>
        <p:spPr>
          <a:xfrm rot="4229009">
            <a:off x="3515104" y="5256246"/>
            <a:ext cx="914400" cy="914400"/>
          </a:xfrm>
          <a:prstGeom prst="arc">
            <a:avLst>
              <a:gd name="adj1" fmla="val 14026870"/>
              <a:gd name="adj2" fmla="val 0"/>
            </a:avLst>
          </a:prstGeom>
          <a:ln w="19050">
            <a:solidFill>
              <a:srgbClr val="FF68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2134A660-A7B2-A3F2-80D1-C9B33961B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107" y="6194766"/>
            <a:ext cx="1881922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Дебют 2020</a:t>
            </a:r>
          </a:p>
        </p:txBody>
      </p:sp>
      <p:sp>
        <p:nvSpPr>
          <p:cNvPr id="12" name="Дуга 11">
            <a:extLst>
              <a:ext uri="{FF2B5EF4-FFF2-40B4-BE49-F238E27FC236}">
                <a16:creationId xmlns:a16="http://schemas.microsoft.com/office/drawing/2014/main" id="{448F7670-D8E9-4A45-0DC5-01B4ACBBE535}"/>
              </a:ext>
            </a:extLst>
          </p:cNvPr>
          <p:cNvSpPr/>
          <p:nvPr/>
        </p:nvSpPr>
        <p:spPr>
          <a:xfrm rot="11807964">
            <a:off x="5430209" y="5597369"/>
            <a:ext cx="837964" cy="781688"/>
          </a:xfrm>
          <a:prstGeom prst="arc">
            <a:avLst>
              <a:gd name="adj1" fmla="val 14026870"/>
              <a:gd name="adj2" fmla="val 0"/>
            </a:avLst>
          </a:prstGeom>
          <a:ln w="19050">
            <a:solidFill>
              <a:srgbClr val="3809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7A786668-4281-AFB3-2932-28D019FAA2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5267" y="-104213"/>
            <a:ext cx="12377267" cy="69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8AA03589-0418-DF46-3CDB-977840DC9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2752" y="-651641"/>
            <a:ext cx="11148136" cy="804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8">
            <a:extLst>
              <a:ext uri="{FF2B5EF4-FFF2-40B4-BE49-F238E27FC236}">
                <a16:creationId xmlns:a16="http://schemas.microsoft.com/office/drawing/2014/main" id="{A54AE1E0-46F3-6099-CB33-740D2B6649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46026">
            <a:off x="551257" y="649569"/>
            <a:ext cx="2926709" cy="144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9">
            <a:extLst>
              <a:ext uri="{FF2B5EF4-FFF2-40B4-BE49-F238E27FC236}">
                <a16:creationId xmlns:a16="http://schemas.microsoft.com/office/drawing/2014/main" id="{7513086A-C5A9-99AC-AA26-270E3AE7A4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9326">
            <a:off x="1348082" y="2798465"/>
            <a:ext cx="700520" cy="28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AutoShape 15">
            <a:extLst>
              <a:ext uri="{FF2B5EF4-FFF2-40B4-BE49-F238E27FC236}">
                <a16:creationId xmlns:a16="http://schemas.microsoft.com/office/drawing/2014/main" id="{D7A55306-276B-35BA-0729-6B42B817D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972" y="4742570"/>
            <a:ext cx="1207642" cy="1261363"/>
          </a:xfrm>
          <a:prstGeom prst="round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61451" name="Picture 19">
            <a:extLst>
              <a:ext uri="{FF2B5EF4-FFF2-40B4-BE49-F238E27FC236}">
                <a16:creationId xmlns:a16="http://schemas.microsoft.com/office/drawing/2014/main" id="{0742A54E-CD66-E08E-F321-DE05FFE206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139" y="4869350"/>
            <a:ext cx="1087309" cy="100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2">
            <a:extLst>
              <a:ext uri="{FF2B5EF4-FFF2-40B4-BE49-F238E27FC236}">
                <a16:creationId xmlns:a16="http://schemas.microsoft.com/office/drawing/2014/main" id="{96CBC50E-E161-3C58-7AF9-CA8EB7CF203C}"/>
              </a:ext>
            </a:extLst>
          </p:cNvPr>
          <p:cNvSpPr txBox="1"/>
          <p:nvPr/>
        </p:nvSpPr>
        <p:spPr>
          <a:xfrm>
            <a:off x="479425" y="496744"/>
            <a:ext cx="7443789" cy="519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200" eaLnBrk="1" fontAlgn="auto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141414"/>
                </a:solidFill>
                <a:latin typeface="Arial Black" panose="020B0A04020102020204" pitchFamily="34" charset="0"/>
                <a:cs typeface="+mn-cs"/>
              </a:rPr>
              <a:t>С</a:t>
            </a:r>
            <a:r>
              <a:rPr lang="en-US" sz="4000" dirty="0">
                <a:solidFill>
                  <a:srgbClr val="141414"/>
                </a:solidFill>
                <a:latin typeface="Arial Black" panose="020B0A04020102020204" pitchFamily="34" charset="0"/>
                <a:cs typeface="+mn-cs"/>
              </a:rPr>
              <a:t>п</a:t>
            </a:r>
            <a:r>
              <a:rPr lang="ru-RU" sz="4000" dirty="0">
                <a:solidFill>
                  <a:srgbClr val="141414"/>
                </a:solidFill>
                <a:latin typeface="Arial Black" panose="020B0A04020102020204" pitchFamily="34" charset="0"/>
                <a:cs typeface="+mn-cs"/>
              </a:rPr>
              <a:t>орт</a:t>
            </a:r>
            <a:endParaRPr lang="en-US" sz="4000" dirty="0">
              <a:solidFill>
                <a:srgbClr val="141414"/>
              </a:solidFill>
              <a:latin typeface="Arial Black" panose="020B0A04020102020204" pitchFamily="34" charset="0"/>
              <a:cs typeface="+mn-cs"/>
            </a:endParaRPr>
          </a:p>
        </p:txBody>
      </p:sp>
      <p:pic>
        <p:nvPicPr>
          <p:cNvPr id="61455" name="Рисунок 26" descr="k0eIxjgPd_4.jpg">
            <a:extLst>
              <a:ext uri="{FF2B5EF4-FFF2-40B4-BE49-F238E27FC236}">
                <a16:creationId xmlns:a16="http://schemas.microsoft.com/office/drawing/2014/main" id="{CDB8CDBF-7C09-B767-F8CA-A4A17075EE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15569">
            <a:off x="470289" y="1104837"/>
            <a:ext cx="3955997" cy="263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Рисунок 28" descr="5oa9Fec4aVM.jpg">
            <a:extLst>
              <a:ext uri="{FF2B5EF4-FFF2-40B4-BE49-F238E27FC236}">
                <a16:creationId xmlns:a16="http://schemas.microsoft.com/office/drawing/2014/main" id="{E9A273AA-4544-EBC4-08BA-BE7E71575A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63760">
            <a:off x="3838835" y="1734842"/>
            <a:ext cx="4169887" cy="263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58" name="Group 4">
            <a:extLst>
              <a:ext uri="{FF2B5EF4-FFF2-40B4-BE49-F238E27FC236}">
                <a16:creationId xmlns:a16="http://schemas.microsoft.com/office/drawing/2014/main" id="{2FD57EBD-E127-CC63-0BF4-4D3CCCEBF66D}"/>
              </a:ext>
            </a:extLst>
          </p:cNvPr>
          <p:cNvGrpSpPr>
            <a:grpSpLocks noChangeAspect="1"/>
          </p:cNvGrpSpPr>
          <p:nvPr/>
        </p:nvGrpSpPr>
        <p:grpSpPr bwMode="auto">
          <a:xfrm rot="393135">
            <a:off x="7957981" y="969603"/>
            <a:ext cx="3769049" cy="2469007"/>
            <a:chOff x="0" y="0"/>
            <a:chExt cx="6286500" cy="411734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A28B4FE-85AB-7273-49A2-0F8130741C7E}"/>
                </a:ext>
              </a:extLst>
            </p:cNvPr>
            <p:cNvSpPr/>
            <p:nvPr/>
          </p:nvSpPr>
          <p:spPr>
            <a:xfrm>
              <a:off x="0" y="0"/>
              <a:ext cx="6286500" cy="4117340"/>
            </a:xfrm>
            <a:custGeom>
              <a:avLst/>
              <a:gdLst/>
              <a:ahLst/>
              <a:cxnLst/>
              <a:rect l="l" t="t" r="r" b="b"/>
              <a:pathLst>
                <a:path w="6286500" h="4117340">
                  <a:moveTo>
                    <a:pt x="6286500" y="4117340"/>
                  </a:moveTo>
                  <a:lnTo>
                    <a:pt x="0" y="4117340"/>
                  </a:lnTo>
                  <a:lnTo>
                    <a:pt x="0" y="0"/>
                  </a:lnTo>
                  <a:lnTo>
                    <a:pt x="6286500" y="0"/>
                  </a:lnTo>
                  <a:lnTo>
                    <a:pt x="6286500" y="411734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61470" name="Freeform 6">
              <a:extLst>
                <a:ext uri="{FF2B5EF4-FFF2-40B4-BE49-F238E27FC236}">
                  <a16:creationId xmlns:a16="http://schemas.microsoft.com/office/drawing/2014/main" id="{E5BEF3DA-A07D-153A-56D7-4BD38EECD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286500" cy="4117340"/>
            </a:xfrm>
            <a:custGeom>
              <a:avLst/>
              <a:gdLst>
                <a:gd name="T0" fmla="*/ 6286500 w 6286500"/>
                <a:gd name="T1" fmla="*/ 4117340 h 4117340"/>
                <a:gd name="T2" fmla="*/ 0 w 6286500"/>
                <a:gd name="T3" fmla="*/ 4117340 h 4117340"/>
                <a:gd name="T4" fmla="*/ 0 w 6286500"/>
                <a:gd name="T5" fmla="*/ 0 h 4117340"/>
                <a:gd name="T6" fmla="*/ 6286500 w 6286500"/>
                <a:gd name="T7" fmla="*/ 0 h 4117340"/>
                <a:gd name="T8" fmla="*/ 6286500 w 6286500"/>
                <a:gd name="T9" fmla="*/ 4117340 h 41173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86500"/>
                <a:gd name="T16" fmla="*/ 0 h 4117340"/>
                <a:gd name="T17" fmla="*/ 6286500 w 6286500"/>
                <a:gd name="T18" fmla="*/ 4117340 h 41173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86500" h="4117340">
                  <a:moveTo>
                    <a:pt x="6286500" y="4117340"/>
                  </a:moveTo>
                  <a:lnTo>
                    <a:pt x="0" y="4117340"/>
                  </a:lnTo>
                  <a:lnTo>
                    <a:pt x="0" y="0"/>
                  </a:lnTo>
                  <a:lnTo>
                    <a:pt x="6286500" y="0"/>
                  </a:lnTo>
                  <a:lnTo>
                    <a:pt x="6286500" y="4117340"/>
                  </a:lnTo>
                  <a:close/>
                </a:path>
              </a:pathLst>
            </a:cu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1459" name="Group 23">
            <a:extLst>
              <a:ext uri="{FF2B5EF4-FFF2-40B4-BE49-F238E27FC236}">
                <a16:creationId xmlns:a16="http://schemas.microsoft.com/office/drawing/2014/main" id="{C2420DD4-4637-C173-58CF-DAF869522136}"/>
              </a:ext>
            </a:extLst>
          </p:cNvPr>
          <p:cNvGrpSpPr>
            <a:grpSpLocks noChangeAspect="1"/>
          </p:cNvGrpSpPr>
          <p:nvPr/>
        </p:nvGrpSpPr>
        <p:grpSpPr bwMode="auto">
          <a:xfrm rot="393135">
            <a:off x="7466156" y="3517576"/>
            <a:ext cx="3810743" cy="2518235"/>
            <a:chOff x="634362" y="-761842"/>
            <a:chExt cx="6356042" cy="419943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223691B-4224-BAD8-396D-07922AF48CEF}"/>
                </a:ext>
              </a:extLst>
            </p:cNvPr>
            <p:cNvSpPr/>
            <p:nvPr/>
          </p:nvSpPr>
          <p:spPr>
            <a:xfrm>
              <a:off x="634362" y="-712065"/>
              <a:ext cx="6286500" cy="4117341"/>
            </a:xfrm>
            <a:custGeom>
              <a:avLst/>
              <a:gdLst/>
              <a:ahLst/>
              <a:cxnLst/>
              <a:rect l="l" t="t" r="r" b="b"/>
              <a:pathLst>
                <a:path w="6286500" h="4117340">
                  <a:moveTo>
                    <a:pt x="6286500" y="4117340"/>
                  </a:moveTo>
                  <a:lnTo>
                    <a:pt x="0" y="4117340"/>
                  </a:lnTo>
                  <a:lnTo>
                    <a:pt x="0" y="0"/>
                  </a:lnTo>
                  <a:lnTo>
                    <a:pt x="6286500" y="0"/>
                  </a:lnTo>
                  <a:lnTo>
                    <a:pt x="6286500" y="411734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61466" name="Freeform 25">
              <a:extLst>
                <a:ext uri="{FF2B5EF4-FFF2-40B4-BE49-F238E27FC236}">
                  <a16:creationId xmlns:a16="http://schemas.microsoft.com/office/drawing/2014/main" id="{2446116D-8BC8-3752-A300-803C7FBF6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073" y="-761842"/>
              <a:ext cx="6352331" cy="4199432"/>
            </a:xfrm>
            <a:custGeom>
              <a:avLst/>
              <a:gdLst>
                <a:gd name="T0" fmla="*/ 6286500 w 6286500"/>
                <a:gd name="T1" fmla="*/ 4117340 h 4117340"/>
                <a:gd name="T2" fmla="*/ 0 w 6286500"/>
                <a:gd name="T3" fmla="*/ 4117340 h 4117340"/>
                <a:gd name="T4" fmla="*/ 0 w 6286500"/>
                <a:gd name="T5" fmla="*/ 0 h 4117340"/>
                <a:gd name="T6" fmla="*/ 6286500 w 6286500"/>
                <a:gd name="T7" fmla="*/ 0 h 4117340"/>
                <a:gd name="T8" fmla="*/ 6286500 w 6286500"/>
                <a:gd name="T9" fmla="*/ 4117340 h 41173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86500"/>
                <a:gd name="T16" fmla="*/ 0 h 4117340"/>
                <a:gd name="T17" fmla="*/ 6286500 w 6286500"/>
                <a:gd name="T18" fmla="*/ 4117340 h 41173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86500" h="4117340">
                  <a:moveTo>
                    <a:pt x="6286500" y="4117340"/>
                  </a:moveTo>
                  <a:lnTo>
                    <a:pt x="0" y="4117340"/>
                  </a:lnTo>
                  <a:lnTo>
                    <a:pt x="0" y="0"/>
                  </a:lnTo>
                  <a:lnTo>
                    <a:pt x="6286500" y="0"/>
                  </a:lnTo>
                  <a:lnTo>
                    <a:pt x="6286500" y="4117340"/>
                  </a:lnTo>
                  <a:close/>
                </a:path>
              </a:pathLst>
            </a:custGeom>
            <a:blipFill dpi="0"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1460" name="Picture 7">
            <a:extLst>
              <a:ext uri="{FF2B5EF4-FFF2-40B4-BE49-F238E27FC236}">
                <a16:creationId xmlns:a16="http://schemas.microsoft.com/office/drawing/2014/main" id="{E422A36B-B414-6480-CCB1-29F2B1D7B63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124083">
            <a:off x="8681472" y="313463"/>
            <a:ext cx="279348" cy="114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2" name="Рисунок 30" descr="Zo9fGpsX7wA.jpg">
            <a:extLst>
              <a:ext uri="{FF2B5EF4-FFF2-40B4-BE49-F238E27FC236}">
                <a16:creationId xmlns:a16="http://schemas.microsoft.com/office/drawing/2014/main" id="{4BC43F2D-CD5F-26BF-17DE-85FF8645191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9277">
            <a:off x="8250608" y="1104714"/>
            <a:ext cx="3313498" cy="216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AEB02F52-22BF-E3E6-09A5-FCC704CF1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404" y="6017378"/>
            <a:ext cx="218933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Победы</a:t>
            </a:r>
            <a:b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спартакиаде</a:t>
            </a:r>
          </a:p>
        </p:txBody>
      </p:sp>
      <p:sp>
        <p:nvSpPr>
          <p:cNvPr id="3" name="Дуга 2">
            <a:extLst>
              <a:ext uri="{FF2B5EF4-FFF2-40B4-BE49-F238E27FC236}">
                <a16:creationId xmlns:a16="http://schemas.microsoft.com/office/drawing/2014/main" id="{FB7F7255-4E8B-3E65-D1AA-810C60F4A5D2}"/>
              </a:ext>
            </a:extLst>
          </p:cNvPr>
          <p:cNvSpPr/>
          <p:nvPr/>
        </p:nvSpPr>
        <p:spPr>
          <a:xfrm rot="3198256">
            <a:off x="2534762" y="5263130"/>
            <a:ext cx="1045738" cy="1045738"/>
          </a:xfrm>
          <a:prstGeom prst="arc">
            <a:avLst>
              <a:gd name="adj1" fmla="val 14026870"/>
              <a:gd name="adj2" fmla="val 0"/>
            </a:avLst>
          </a:prstGeom>
          <a:ln w="19050">
            <a:solidFill>
              <a:srgbClr val="3809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60F99FDF-6198-22D6-431C-2ED8B63E2C7A}"/>
              </a:ext>
            </a:extLst>
          </p:cNvPr>
          <p:cNvSpPr txBox="1">
            <a:spLocks/>
          </p:cNvSpPr>
          <p:nvPr/>
        </p:nvSpPr>
        <p:spPr bwMode="auto">
          <a:xfrm>
            <a:off x="457400" y="3536901"/>
            <a:ext cx="11712574" cy="202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2" rIns="91426" bIns="45712" numCol="1" anchor="t" anchorCtr="0" compatLnSpc="1">
            <a:prstTxWarp prst="textNoShape">
              <a:avLst/>
            </a:prstTxWarp>
          </a:bodyPr>
          <a:lstStyle>
            <a:lvl1pPr marL="0" indent="0" algn="ctr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8" indent="0" algn="ctr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ru-RU" altLang="ru-RU" sz="2900" b="1" dirty="0" err="1">
                <a:solidFill>
                  <a:schemeClr val="tx1"/>
                </a:solidFill>
                <a:latin typeface="Geometria" panose="020B0303020204020204" pitchFamily="34" charset="-52"/>
              </a:rPr>
              <a:t>Крылатова</a:t>
            </a:r>
            <a:r>
              <a:rPr lang="ru-RU" altLang="ru-RU" sz="2900" b="1" dirty="0">
                <a:solidFill>
                  <a:schemeClr val="tx1"/>
                </a:solidFill>
                <a:latin typeface="Geometria" panose="020B0303020204020204" pitchFamily="34" charset="-52"/>
              </a:rPr>
              <a:t> Яна Георгиевна</a:t>
            </a:r>
          </a:p>
          <a:p>
            <a:pPr algn="l" eaLnBrk="1" hangingPunct="1"/>
            <a:r>
              <a:rPr lang="ru-RU" alt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к.х.н., доцент кафедры органической и биоорганической химии, ответственный секретарь приёмной комиссии </a:t>
            </a:r>
            <a:r>
              <a:rPr lang="ru-RU" altLang="ru-RU" sz="2000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Института химии</a:t>
            </a:r>
            <a:r>
              <a:rPr lang="ru-RU" alt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СГУ </a:t>
            </a:r>
            <a:r>
              <a:rPr lang="ru-RU" altLang="ru-RU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35344E2-7CD8-FE35-35B5-79E13E28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28800"/>
            <a:ext cx="12192000" cy="1712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6000" dirty="0">
                <a:latin typeface="Arial Black" panose="020B0A04020102020204" pitchFamily="34" charset="0"/>
              </a:rPr>
              <a:t>Приёмная кампания </a:t>
            </a:r>
            <a:r>
              <a:rPr lang="ru-RU" altLang="ru-RU" sz="6000" dirty="0">
                <a:solidFill>
                  <a:srgbClr val="3809FF"/>
                </a:solidFill>
                <a:latin typeface="Arial Black" panose="020B0A0402010202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345486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Box 6">
            <a:extLst>
              <a:ext uri="{FF2B5EF4-FFF2-40B4-BE49-F238E27FC236}">
                <a16:creationId xmlns:a16="http://schemas.microsoft.com/office/drawing/2014/main" id="{EC9A9C33-41F6-A460-A607-833A66CB3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2033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Сайт СГУ: </a:t>
            </a:r>
            <a:r>
              <a:rPr lang="ru-RU" altLang="ru-RU" sz="28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en-US" altLang="ru-RU" sz="28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gu.ru</a:t>
            </a:r>
            <a:endParaRPr lang="ru-RU" altLang="ru-RU" sz="2800" b="1" dirty="0">
              <a:solidFill>
                <a:srgbClr val="3809F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94B62E17-5C2B-057F-797E-A843C57F4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1"/>
            <a:ext cx="12865836" cy="68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Приёмная кампания </a:t>
            </a:r>
            <a:r>
              <a:rPr lang="ru-RU" altLang="ru-RU" sz="4400" dirty="0">
                <a:solidFill>
                  <a:srgbClr val="3809FF"/>
                </a:solidFill>
                <a:latin typeface="Arial Black" panose="020B0A04020102020204" pitchFamily="34" charset="0"/>
              </a:rPr>
              <a:t>2024</a:t>
            </a:r>
            <a:endParaRPr lang="ru-RU" altLang="ru-RU" sz="4400" dirty="0">
              <a:latin typeface="Arial Black" panose="020B0A04020102020204" pitchFamily="34" charset="0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448" y="1340768"/>
            <a:ext cx="9865096" cy="457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6">
            <a:extLst>
              <a:ext uri="{FF2B5EF4-FFF2-40B4-BE49-F238E27FC236}">
                <a16:creationId xmlns:a16="http://schemas.microsoft.com/office/drawing/2014/main" id="{C3AF3CE4-744C-E08C-0BBE-C7529D07A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850234"/>
            <a:ext cx="655272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1000"/>
              </a:spcAft>
            </a:pPr>
            <a:r>
              <a:rPr lang="ru-RU" altLang="ru-RU" sz="3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Профили подготовки:</a:t>
            </a:r>
            <a:endParaRPr lang="ru-RU" altLang="ru-RU" sz="3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Aft>
                <a:spcPts val="1000"/>
              </a:spcAft>
            </a:pPr>
            <a:r>
              <a:rPr lang="ru-RU" altLang="ru-RU" sz="3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30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Химия низко- и высокомолекулярных органических веществ </a:t>
            </a:r>
          </a:p>
          <a:p>
            <a:pPr eaLnBrk="1" hangingPunct="1">
              <a:spcAft>
                <a:spcPts val="1000"/>
              </a:spcAft>
            </a:pPr>
            <a:r>
              <a:rPr lang="ru-RU" altLang="ru-RU" sz="3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Физическая химия </a:t>
            </a:r>
          </a:p>
          <a:p>
            <a:pPr eaLnBrk="1" hangingPunct="1">
              <a:spcAft>
                <a:spcPts val="1000"/>
              </a:spcAft>
            </a:pPr>
            <a:r>
              <a:rPr lang="ru-RU" altLang="ru-RU" sz="3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30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Аналитическая химия </a:t>
            </a:r>
            <a:b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химическая экспертиза</a:t>
            </a:r>
          </a:p>
        </p:txBody>
      </p:sp>
      <p:pic>
        <p:nvPicPr>
          <p:cNvPr id="14339" name="Picture 2" descr="https://sun9-32.userapi.com/impg/TjdUZx3xJ2upHZH3JxzL5mHGmMzpUAeTYBb0Aw/E61BxPxlL7U.jpg?size=892x1080&amp;quality=96&amp;sign=872310402f2917e2ac507045961d7766&amp;type=album">
            <a:extLst>
              <a:ext uri="{FF2B5EF4-FFF2-40B4-BE49-F238E27FC236}">
                <a16:creationId xmlns:a16="http://schemas.microsoft.com/office/drawing/2014/main" id="{50FACA6F-4550-2427-1E15-A00570F94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1567" y="1706218"/>
            <a:ext cx="4032497" cy="4747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>
            <a:extLst>
              <a:ext uri="{FF2B5EF4-FFF2-40B4-BE49-F238E27FC236}">
                <a16:creationId xmlns:a16="http://schemas.microsoft.com/office/drawing/2014/main" id="{5037B9ED-C3B6-58E5-2E54-E9AE90EEAA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7612" y="384786"/>
            <a:ext cx="10585127" cy="1201738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ru-RU" altLang="ru-RU" sz="4000" b="1" dirty="0">
                <a:solidFill>
                  <a:schemeClr val="tx1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  <a:t>04.03.01 </a:t>
            </a:r>
            <a:r>
              <a:rPr lang="ru-RU" altLang="ru-RU" sz="4000" b="1" dirty="0">
                <a:solidFill>
                  <a:srgbClr val="000000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  <a:t>— </a:t>
            </a:r>
            <a:r>
              <a:rPr lang="ru-RU" altLang="ru-RU" sz="4000" b="1" dirty="0">
                <a:solidFill>
                  <a:srgbClr val="FF6801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  <a:t>«Х</a:t>
            </a:r>
            <a:r>
              <a:rPr lang="ru-RU" altLang="ru-RU" sz="4000" dirty="0">
                <a:solidFill>
                  <a:srgbClr val="FF6801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  <a:t>имия</a:t>
            </a:r>
            <a:r>
              <a:rPr lang="ru-RU" altLang="ru-RU" sz="4000" b="1" dirty="0">
                <a:solidFill>
                  <a:srgbClr val="FF6801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  <a:t>»</a:t>
            </a:r>
            <a:br>
              <a:rPr lang="en-US" altLang="ru-RU" sz="4000" b="1" dirty="0">
                <a:solidFill>
                  <a:srgbClr val="FF6801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</a:br>
            <a:r>
              <a:rPr lang="ru-RU" altLang="ru-RU" sz="4000" dirty="0">
                <a:solidFill>
                  <a:srgbClr val="000000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  <a:t>Проходной балл (2022) — </a:t>
            </a:r>
            <a:r>
              <a:rPr lang="ru-RU" altLang="ru-RU" sz="4000" dirty="0">
                <a:solidFill>
                  <a:srgbClr val="3809FF"/>
                </a:solidFill>
                <a:highlight>
                  <a:srgbClr val="FFFFFF"/>
                </a:highlight>
                <a:latin typeface="Arial Black" panose="020B0A04020102020204" pitchFamily="34" charset="0"/>
              </a:rPr>
              <a:t>139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Box 6">
            <a:extLst>
              <a:ext uri="{FF2B5EF4-FFF2-40B4-BE49-F238E27FC236}">
                <a16:creationId xmlns:a16="http://schemas.microsoft.com/office/drawing/2014/main" id="{597EF4CC-392F-9A57-ACEC-885A6717A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7" y="5973763"/>
            <a:ext cx="11352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Сайт Института химии: </a:t>
            </a:r>
            <a:r>
              <a:rPr lang="ru-RU" altLang="ru-RU" sz="28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sgu.ru/</a:t>
            </a:r>
            <a:r>
              <a:rPr lang="ru-RU" altLang="ru-RU" sz="2800" b="1" dirty="0" err="1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structure</a:t>
            </a:r>
            <a:r>
              <a:rPr lang="ru-RU" altLang="ru-RU" sz="28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altLang="ru-RU" sz="2800" b="1" dirty="0" err="1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chemical</a:t>
            </a:r>
            <a:endParaRPr lang="ru-RU" altLang="ru-RU" sz="2800" b="1" dirty="0">
              <a:solidFill>
                <a:srgbClr val="3809F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0F3A296C-2FDB-E127-2DF0-A264D2A67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70190"/>
            <a:ext cx="12865836" cy="182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Приёмная кампания </a:t>
            </a:r>
            <a:r>
              <a:rPr lang="ru-RU" altLang="ru-RU" sz="4400" dirty="0">
                <a:solidFill>
                  <a:srgbClr val="3809FF"/>
                </a:solidFill>
                <a:latin typeface="Arial Black" panose="020B0A04020102020204" pitchFamily="34" charset="0"/>
              </a:rPr>
              <a:t>2024</a:t>
            </a:r>
            <a:endParaRPr lang="ru-RU" altLang="ru-RU" sz="4400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97EC6-DC90-A34C-E9E2-94BC6D47C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0376" y="2492896"/>
            <a:ext cx="25202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Информация </a:t>
            </a:r>
            <a:br>
              <a:rPr lang="ru-RU" altLang="ru-RU" sz="20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ru-RU" altLang="ru-RU" sz="20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 работе приёмной комиссии и направлениях подготовки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1124744"/>
            <a:ext cx="91916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>
            <a:extLst>
              <a:ext uri="{FF2B5EF4-FFF2-40B4-BE49-F238E27FC236}">
                <a16:creationId xmlns:a16="http://schemas.microsoft.com/office/drawing/2014/main" id="{F042F81D-B550-AE76-4F2F-5FDCD7576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40" y="363086"/>
            <a:ext cx="1188127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Количество мест для приёма на обучение</a:t>
            </a:r>
            <a:r>
              <a:rPr lang="ru-RU" altLang="ru-RU" sz="2900" b="1" dirty="0">
                <a:solidFill>
                  <a:srgbClr val="3809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*</a:t>
            </a:r>
            <a: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b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 соответствии с условиями конкурса — </a:t>
            </a:r>
            <a:r>
              <a:rPr lang="ru-RU" altLang="ru-RU" sz="2900" b="1" dirty="0">
                <a:solidFill>
                  <a:srgbClr val="FF680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бакалавриат</a:t>
            </a:r>
          </a:p>
        </p:txBody>
      </p:sp>
      <p:graphicFrame>
        <p:nvGraphicFramePr>
          <p:cNvPr id="85032" name="Group 40">
            <a:extLst>
              <a:ext uri="{FF2B5EF4-FFF2-40B4-BE49-F238E27FC236}">
                <a16:creationId xmlns:a16="http://schemas.microsoft.com/office/drawing/2014/main" id="{65AD5DBA-9635-7324-C48B-2B0B19902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069195"/>
              </p:ext>
            </p:extLst>
          </p:nvPr>
        </p:nvGraphicFramePr>
        <p:xfrm>
          <a:off x="392340" y="1484784"/>
          <a:ext cx="11305207" cy="4536504"/>
        </p:xfrm>
        <a:graphic>
          <a:graphicData uri="http://schemas.openxmlformats.org/drawingml/2006/table">
            <a:tbl>
              <a:tblPr/>
              <a:tblGrid>
                <a:gridCol w="3111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8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Направление </a:t>
                      </a:r>
                      <a:b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</a:b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подготовки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Предметы ЕГЭ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КЦП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Квота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Целевой приём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6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04.03.01. </a:t>
                      </a:r>
                      <a:b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</a:b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«Химия»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Химия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математика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(ПУ)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биология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+6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18.03.01.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«Химическая технология»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Математика </a:t>
                      </a:r>
                      <a:r>
                        <a:rPr kumimoji="0" lang="ru-RU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(ПУ)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химия/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физика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+2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20.03.01.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«Техносферная безопасность»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Математика </a:t>
                      </a:r>
                      <a:r>
                        <a:rPr kumimoji="0" lang="ru-RU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(ПУ)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химия/</a:t>
                      </a:r>
                      <a:r>
                        <a:rPr kumimoji="0" lang="ru-R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физика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</a:b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+1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16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44.03.01.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«Педагогическое образование»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Химия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Химия/</a:t>
                      </a:r>
                      <a:r>
                        <a:rPr kumimoji="0" lang="ru-RU" sz="1800" b="0" i="1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биология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обществознание;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91433" marR="91433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+1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3" marR="91433"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05" name="TextBox 3">
            <a:extLst>
              <a:ext uri="{FF2B5EF4-FFF2-40B4-BE49-F238E27FC236}">
                <a16:creationId xmlns:a16="http://schemas.microsoft.com/office/drawing/2014/main" id="{3E05EAFB-11B8-FE18-0094-1E8BAAE22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40" y="6237312"/>
            <a:ext cx="11712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3809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*</a:t>
            </a:r>
            <a:r>
              <a:rPr lang="ru-RU" altLang="ru-RU" sz="22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Данные в таблице являются </a:t>
            </a:r>
            <a:r>
              <a:rPr lang="ru-RU" altLang="ru-RU" sz="2200" b="1" i="1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предварительными</a:t>
            </a:r>
            <a:endParaRPr lang="ru-RU" altLang="ru-RU" sz="2200" i="1" dirty="0">
              <a:solidFill>
                <a:srgbClr val="FF68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48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69" name="Group 29">
            <a:extLst>
              <a:ext uri="{FF2B5EF4-FFF2-40B4-BE49-F238E27FC236}">
                <a16:creationId xmlns:a16="http://schemas.microsoft.com/office/drawing/2014/main" id="{277F70E0-A698-545F-2638-47DEE3F18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153561"/>
              </p:ext>
            </p:extLst>
          </p:nvPr>
        </p:nvGraphicFramePr>
        <p:xfrm>
          <a:off x="392340" y="1559873"/>
          <a:ext cx="11233199" cy="3773937"/>
        </p:xfrm>
        <a:graphic>
          <a:graphicData uri="http://schemas.openxmlformats.org/drawingml/2006/table">
            <a:tbl>
              <a:tblPr/>
              <a:tblGrid>
                <a:gridCol w="4191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5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8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Направление </a:t>
                      </a:r>
                      <a:b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</a:b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подготовки</a:t>
                      </a: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Вступительное испытание</a:t>
                      </a: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КЦП</a:t>
                      </a: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Целевой приём</a:t>
                      </a: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04.04.01. 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«Химия»</a:t>
                      </a: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5">
                      <a:fgClr>
                        <a:srgbClr val="FFFFFF"/>
                      </a:fgClr>
                      <a:bgClr>
                        <a:schemeClr val="bg1"/>
                      </a:bgClr>
                    </a:patt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Собеседование</a:t>
                      </a: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17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809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18.04.01. 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«Химическая технология»</a:t>
                      </a:r>
                    </a:p>
                  </a:txBody>
                  <a:tcPr marL="58381" marR="58381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12</a:t>
                      </a: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7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44.04.01. </a:t>
                      </a: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«Педагогическое образование»</a:t>
                      </a:r>
                    </a:p>
                  </a:txBody>
                  <a:tcPr marL="58381" marR="58381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5</a:t>
                      </a: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47" marR="91447" marT="45722" marB="457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4">
            <a:extLst>
              <a:ext uri="{FF2B5EF4-FFF2-40B4-BE49-F238E27FC236}">
                <a16:creationId xmlns:a16="http://schemas.microsoft.com/office/drawing/2014/main" id="{7B90145B-45F4-8269-14A7-411AA7017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40" y="363086"/>
            <a:ext cx="1188127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Количество мест для приёма на обучение</a:t>
            </a:r>
            <a:r>
              <a:rPr lang="ru-RU" altLang="ru-RU" sz="2900" b="1" dirty="0">
                <a:solidFill>
                  <a:srgbClr val="3809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*</a:t>
            </a:r>
            <a: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b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altLang="ru-RU" sz="29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 соответствии с условиями конкурса — </a:t>
            </a:r>
            <a:r>
              <a:rPr lang="ru-RU" altLang="ru-RU" sz="2900" b="1" dirty="0">
                <a:solidFill>
                  <a:srgbClr val="FF680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магистратура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EC03A73-9AEB-6B42-EDB1-286EA6141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40" y="5877272"/>
            <a:ext cx="11712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3809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*</a:t>
            </a:r>
            <a:r>
              <a:rPr lang="ru-RU" altLang="ru-RU" sz="22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Данные в таблице являются </a:t>
            </a:r>
            <a:r>
              <a:rPr lang="ru-RU" altLang="ru-RU" sz="2200" b="1" i="1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предварительными</a:t>
            </a:r>
            <a:endParaRPr lang="ru-RU" altLang="ru-RU" sz="2200" i="1" dirty="0">
              <a:solidFill>
                <a:srgbClr val="FF680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Прямоугольник 2">
            <a:extLst>
              <a:ext uri="{FF2B5EF4-FFF2-40B4-BE49-F238E27FC236}">
                <a16:creationId xmlns:a16="http://schemas.microsoft.com/office/drawing/2014/main" id="{1F3E26CD-B2B2-1167-AB5D-0F3F4AABE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277348"/>
            <a:ext cx="1232839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Установлено приказом Минобрнауки России от 05.08.2021 № 713</a:t>
            </a:r>
          </a:p>
          <a:p>
            <a:pPr eaLnBrk="1" hangingPunct="1"/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Русский язык — </a:t>
            </a: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40 </a:t>
            </a:r>
            <a:r>
              <a:rPr lang="ru-RU" altLang="ru-RU" sz="25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баллов</a:t>
            </a:r>
            <a:r>
              <a:rPr lang="en-US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Обществознание — </a:t>
            </a: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45</a:t>
            </a:r>
            <a:r>
              <a:rPr lang="ru-RU" altLang="ru-RU" sz="25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баллов</a:t>
            </a:r>
          </a:p>
          <a:p>
            <a:pPr eaLnBrk="1" hangingPunct="1"/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Математика — </a:t>
            </a: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39</a:t>
            </a:r>
            <a:r>
              <a:rPr lang="ru-RU" altLang="ru-RU" sz="25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баллов</a:t>
            </a:r>
            <a:r>
              <a:rPr lang="en-US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Физика — </a:t>
            </a: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39 </a:t>
            </a:r>
            <a:r>
              <a:rPr lang="ru-RU" altLang="ru-RU" sz="25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баллов</a:t>
            </a:r>
          </a:p>
          <a:p>
            <a:pPr eaLnBrk="1" hangingPunct="1"/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Химия — </a:t>
            </a: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39</a:t>
            </a:r>
            <a:r>
              <a:rPr lang="ru-RU" altLang="ru-RU" sz="25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баллов</a:t>
            </a:r>
            <a:r>
              <a:rPr lang="en-US" altLang="ru-RU" sz="25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		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Биология — </a:t>
            </a: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39</a:t>
            </a:r>
            <a:r>
              <a:rPr lang="ru-RU" altLang="ru-RU" sz="25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баллов</a:t>
            </a:r>
          </a:p>
        </p:txBody>
      </p:sp>
      <p:sp>
        <p:nvSpPr>
          <p:cNvPr id="68612" name="TextBox 3">
            <a:extLst>
              <a:ext uri="{FF2B5EF4-FFF2-40B4-BE49-F238E27FC236}">
                <a16:creationId xmlns:a16="http://schemas.microsoft.com/office/drawing/2014/main" id="{E9EC8CEE-F3C3-0C70-9D12-96C1ACB8F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40" y="3455020"/>
            <a:ext cx="116083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Дополнительные баллы за индивидуальные достижения (</a:t>
            </a:r>
            <a:r>
              <a:rPr lang="ru-RU" altLang="ru-RU" sz="28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ru-RU" altLang="ru-RU" sz="2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баллов):</a:t>
            </a:r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CF26D51C-08B5-94CD-42FA-60D52647C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17" y="4544014"/>
            <a:ext cx="11608316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Аттестат о среднем общем образовании </a:t>
            </a:r>
            <a:r>
              <a:rPr lang="ru-RU" altLang="ru-RU" sz="1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 отличием</a:t>
            </a: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Аттестат о среднем (полном) общем образовании для награжденных </a:t>
            </a:r>
            <a:r>
              <a:rPr lang="ru-RU" altLang="ru-RU" sz="18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золотой медалью</a:t>
            </a: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Аттестат о среднем (полном) общем образовании для награжденных </a:t>
            </a:r>
            <a:r>
              <a:rPr lang="ru-RU" altLang="ru-RU" sz="18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серебряной медалью</a:t>
            </a: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Диплом о </a:t>
            </a:r>
            <a:r>
              <a:rPr lang="ru-RU" altLang="ru-RU" sz="18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среднем профессиональном образовании с отличием</a:t>
            </a:r>
            <a:r>
              <a:rPr lang="ru-RU" alt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AEC32CBA-CD59-550B-70E0-2FD44C104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40" y="363086"/>
            <a:ext cx="118812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Минимальное количество баллов ЕГЭ</a:t>
            </a:r>
            <a:endParaRPr lang="ru-RU" altLang="ru-RU" sz="4000" b="1" dirty="0">
              <a:solidFill>
                <a:srgbClr val="FF680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EA060-C9E8-A7D1-026D-3F0300F1B0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794C8F-919C-3AF7-E21C-14C3BD454B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EE65E9-F596-A335-EAD4-1BDEC1F631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1424" y="18693"/>
            <a:ext cx="10050283" cy="70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892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Прямоугольник 2">
            <a:extLst>
              <a:ext uri="{FF2B5EF4-FFF2-40B4-BE49-F238E27FC236}">
                <a16:creationId xmlns:a16="http://schemas.microsoft.com/office/drawing/2014/main" id="{8F3A8647-6194-FBC5-4EF4-6C6EB2AD0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96" y="1700808"/>
            <a:ext cx="1164086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Согласно Правилам приема на обучение в</a:t>
            </a:r>
            <a:r>
              <a:rPr lang="en-US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2022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году подача документов может проводиться как очно, так и дистанционно.</a:t>
            </a:r>
            <a:r>
              <a:rPr lang="ru-RU" alt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355600" eaLnBrk="1" hangingPunct="1">
              <a:spcAft>
                <a:spcPts val="600"/>
              </a:spcAft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1. Лично поступающим через ПК Института химии; </a:t>
            </a:r>
          </a:p>
          <a:p>
            <a:pPr marL="355600" eaLnBrk="1" hangingPunct="1">
              <a:spcAft>
                <a:spcPts val="600"/>
              </a:spcAft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2. Через операторов почтовой связи на адрес ЦПК; </a:t>
            </a:r>
          </a:p>
          <a:p>
            <a:pPr marL="355600" eaLnBrk="1" hangingPunct="1">
              <a:spcAft>
                <a:spcPts val="600"/>
              </a:spcAft>
            </a:pP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ru-RU" altLang="ru-RU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Суперсервис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«Поступление в ВУЗ онлайн»; Единый портал государственных и муниципальных услуг (ЕПГУ, Госуслуги).</a:t>
            </a:r>
          </a:p>
          <a:p>
            <a:pPr eaLnBrk="1" hangingPunct="1"/>
            <a:endParaRPr lang="ru-RU" altLang="ru-RU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dirty="0">
                <a:solidFill>
                  <a:srgbClr val="FF680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Возможно внесение изменении в действующие правила! </a:t>
            </a:r>
            <a: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Все изменения и дополнения к правилам приема на обучение 2023 года своевременно представляются на сайте СГУ в разделе </a:t>
            </a:r>
            <a:br>
              <a:rPr lang="ru-RU" alt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«Приём 2023»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F97ADDF3-F654-9F3D-02B0-115E648BB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40" y="363086"/>
            <a:ext cx="11881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0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Способы подачи документов, необходимых для поступления:</a:t>
            </a:r>
            <a:endParaRPr lang="ru-RU" altLang="ru-RU" sz="4000" b="1" dirty="0">
              <a:solidFill>
                <a:srgbClr val="FF680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502" name="Group 310">
            <a:extLst>
              <a:ext uri="{FF2B5EF4-FFF2-40B4-BE49-F238E27FC236}">
                <a16:creationId xmlns:a16="http://schemas.microsoft.com/office/drawing/2014/main" id="{97A6794C-488B-0686-5431-99B8C857A8E3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689481826"/>
              </p:ext>
            </p:extLst>
          </p:nvPr>
        </p:nvGraphicFramePr>
        <p:xfrm>
          <a:off x="479376" y="1751778"/>
          <a:ext cx="10801201" cy="2829350"/>
        </p:xfrm>
        <a:graphic>
          <a:graphicData uri="http://schemas.openxmlformats.org/drawingml/2006/table">
            <a:tbl>
              <a:tblPr/>
              <a:tblGrid>
                <a:gridCol w="6232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3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5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096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Направление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Проходной балл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2022 год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2023 год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4">
                <a:tc gridSpan="3">
                  <a:txBody>
                    <a:bodyPr/>
                    <a:lstStyle/>
                    <a:p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09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бакалавриат</a:t>
                      </a:r>
                      <a:endParaRPr lang="ru-RU" dirty="0">
                        <a:solidFill>
                          <a:srgbClr val="3809FF"/>
                        </a:solidFill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144">
                <a:tc>
                  <a:txBody>
                    <a:bodyPr/>
                    <a:lstStyle/>
                    <a:p>
                      <a:pPr marL="342900" marR="0" lvl="0" indent="-342900" algn="justLow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04.03.01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Химия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274 / 172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268 / 139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144">
                <a:tc>
                  <a:txBody>
                    <a:bodyPr/>
                    <a:lstStyle/>
                    <a:p>
                      <a:pPr marL="342900" marR="0" lvl="0" indent="-342900" algn="justLow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18.03.01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Химическая технология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261 / 204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262 / 146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144">
                <a:tc>
                  <a:txBody>
                    <a:bodyPr/>
                    <a:lstStyle/>
                    <a:p>
                      <a:pPr marL="342900" marR="0" lvl="0" indent="-342900" algn="justLow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20.03.01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Техносферная безопасность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216 / 144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240 / 156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144">
                <a:tc>
                  <a:txBody>
                    <a:bodyPr/>
                    <a:lstStyle/>
                    <a:p>
                      <a:pPr marL="342900" marR="0" lvl="0" indent="-342900" algn="justLow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44.03.01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Педагогическое образование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221 / 150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itchFamily="18" charset="0"/>
                        </a:rPr>
                        <a:t>200 / 160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4">
            <a:extLst>
              <a:ext uri="{FF2B5EF4-FFF2-40B4-BE49-F238E27FC236}">
                <a16:creationId xmlns:a16="http://schemas.microsoft.com/office/drawing/2014/main" id="{36E9E8E2-591C-897A-C043-9819749F0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40" y="363086"/>
            <a:ext cx="118812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40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Итоги приёма 2022 и 2023 годов</a:t>
            </a:r>
            <a:endParaRPr lang="ru-RU" altLang="ru-RU" sz="4000" b="1" dirty="0">
              <a:solidFill>
                <a:srgbClr val="FF680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38AEAE-C9C0-1CAC-9059-54BCCC069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535900"/>
            <a:ext cx="1152128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Microsoft Sans Serif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Microsoft Sans Serif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Microsoft Sans Serif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Приемная комиссия Институт химии </a:t>
            </a:r>
            <a:r>
              <a:rPr lang="ru-RU" altLang="ru-RU" sz="2400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очном режиме</a:t>
            </a:r>
            <a:r>
              <a:rPr lang="ru-RU" altLang="ru-RU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будет функционировать с </a:t>
            </a:r>
            <a:r>
              <a:rPr lang="ru-RU" altLang="ru-RU" sz="24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июня 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</a:t>
            </a:r>
            <a:r>
              <a:rPr lang="en-US" altLang="ru-RU" sz="24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r>
              <a:rPr lang="ru-RU" altLang="ru-RU" sz="24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августа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 года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Часы работы приемной комиссии: </a:t>
            </a:r>
          </a:p>
          <a:p>
            <a:pPr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Понедельник</a:t>
            </a:r>
            <a:r>
              <a:rPr lang="en-US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пятница: 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10:00</a:t>
            </a:r>
            <a:r>
              <a:rPr lang="en-US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14:00 </a:t>
            </a:r>
            <a:b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Суббота: 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10:00</a:t>
            </a:r>
            <a:r>
              <a:rPr lang="en-US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12:00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Телефоны приемной комиссии с </a:t>
            </a:r>
            <a:r>
              <a:rPr lang="ru-RU" altLang="ru-RU" sz="24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июня</a:t>
            </a:r>
            <a:r>
              <a:rPr lang="ru-RU" altLang="ru-RU" sz="24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</a:t>
            </a:r>
            <a:r>
              <a:rPr lang="ru-RU" altLang="ru-RU" sz="24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 августа 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2022: 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+7 (8452) 27–14–91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+7 937 639–78–66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Адрес: 410012, Саратов, ул. Московская, 155, корпус 1, ком. 63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Действующая электронная почта приёмной комиссии:</a:t>
            </a:r>
            <a:endParaRPr lang="en-US" alt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pk.sgu.chem@mail.ru</a:t>
            </a:r>
            <a:endParaRPr lang="en-US" altLang="ru-RU" sz="2800" dirty="0">
              <a:solidFill>
                <a:srgbClr val="3809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01B5566-4C23-B957-EDE4-8ECA4867F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02521"/>
            <a:ext cx="110181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Microsoft Sans Serif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Microsoft Sans Serif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Microsoft Sans Serif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00"/>
                </a:solidFill>
                <a:latin typeface="Arial Black" panose="020B0A04020102020204" pitchFamily="34" charset="0"/>
              </a:rPr>
              <a:t>Международная служба СГУ</a:t>
            </a:r>
            <a:endParaRPr lang="ru-RU" altLang="ru-RU" sz="40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154EF39-2038-43F3-7620-DBDDAB0E0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54" y="910407"/>
            <a:ext cx="1144508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Microsoft Sans Serif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Microsoft Sans Serif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Microsoft Sans Serif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Прием документов </a:t>
            </a:r>
            <a:r>
              <a:rPr lang="ru-RU" altLang="ru-RU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иностранных 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абитуриентов осуществляет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Международная служба СГУ.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i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Адрес: 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Саратов, ул. Железнодорожная 72/74, учебный корпус №18</a:t>
            </a:r>
            <a:endParaRPr lang="en-US" alt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Телефон: </a:t>
            </a:r>
            <a:r>
              <a:rPr lang="en-US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Факс: </a:t>
            </a:r>
            <a:r>
              <a:rPr lang="en-US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endParaRPr lang="ru-RU" altLang="ru-RU" sz="2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+7 (8452) 50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87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07 </a:t>
            </a:r>
            <a:r>
              <a:rPr lang="en-US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+7 (8452) 50–93–82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+7 (937) 639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78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r>
              <a:rPr lang="en-US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E–</a:t>
            </a:r>
            <a:r>
              <a:rPr lang="ru-RU" altLang="ru-RU" sz="24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mail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 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ied@sgu.ru</a:t>
            </a:r>
            <a:endParaRPr lang="en-US" alt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Отдел по организации приема на </a:t>
            </a:r>
            <a:r>
              <a:rPr lang="ru-RU" altLang="ru-RU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образовательные</a:t>
            </a:r>
            <a:r>
              <a:rPr lang="en-US" altLang="ru-RU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программы 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(Центральная приемная комиссия СГУ)</a:t>
            </a:r>
          </a:p>
          <a:p>
            <a:pPr>
              <a:spcBef>
                <a:spcPct val="0"/>
              </a:spcBef>
              <a:buNone/>
            </a:pPr>
            <a:endParaRPr lang="en-US" alt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Телефон: 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+7 (8452) 51–92–26</a:t>
            </a:r>
            <a:endParaRPr lang="en-US" alt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en-US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mail</a:t>
            </a:r>
            <a:r>
              <a:rPr lang="ru-RU" alt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altLang="ru-RU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cpk@info.sgu.ru</a:t>
            </a:r>
            <a:endParaRPr lang="ru-RU" altLang="ru-RU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038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Рисунок 2">
            <a:extLst>
              <a:ext uri="{FF2B5EF4-FFF2-40B4-BE49-F238E27FC236}">
                <a16:creationId xmlns:a16="http://schemas.microsoft.com/office/drawing/2014/main" id="{A57CB0AF-48F4-CD42-2755-45D06D56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9" y="1755775"/>
            <a:ext cx="134143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Рисунок 4">
            <a:extLst>
              <a:ext uri="{FF2B5EF4-FFF2-40B4-BE49-F238E27FC236}">
                <a16:creationId xmlns:a16="http://schemas.microsoft.com/office/drawing/2014/main" id="{D1BBEA8A-7C2A-3DA8-2538-2D3D3861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5326" y="1822175"/>
            <a:ext cx="1352607" cy="13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Box 9">
            <a:extLst>
              <a:ext uri="{FF2B5EF4-FFF2-40B4-BE49-F238E27FC236}">
                <a16:creationId xmlns:a16="http://schemas.microsoft.com/office/drawing/2014/main" id="{D7393FC8-0A7B-C152-1A04-40AF15805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3179763"/>
            <a:ext cx="23765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ВКонтакте</a:t>
            </a:r>
          </a:p>
          <a:p>
            <a:pPr eaLnBrk="1" hangingPunct="1"/>
            <a:r>
              <a:rPr lang="en-US" altLang="ru-RU" sz="2000" dirty="0">
                <a:solidFill>
                  <a:srgbClr val="1984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vk.com/</a:t>
            </a:r>
            <a:br>
              <a:rPr lang="ru-RU" altLang="ru-RU" sz="2000" dirty="0">
                <a:solidFill>
                  <a:srgbClr val="1984CC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ru-RU" sz="2000" dirty="0" err="1">
                <a:solidFill>
                  <a:srgbClr val="1984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instituthimiiinfo</a:t>
            </a:r>
            <a:endParaRPr lang="ru-RU" altLang="ru-RU" sz="2000" dirty="0">
              <a:solidFill>
                <a:srgbClr val="1984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733" name="TextBox 10">
            <a:extLst>
              <a:ext uri="{FF2B5EF4-FFF2-40B4-BE49-F238E27FC236}">
                <a16:creationId xmlns:a16="http://schemas.microsoft.com/office/drawing/2014/main" id="{F0FBF8A9-DD8F-8CD0-961C-64C4CB47D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9" y="3179763"/>
            <a:ext cx="22828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Сайт</a:t>
            </a:r>
            <a:endParaRPr lang="en-US" alt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/>
            <a:r>
              <a:rPr lang="en-US" altLang="ru-RU" sz="2000" dirty="0">
                <a:solidFill>
                  <a:srgbClr val="1984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sgu.ru/node/27</a:t>
            </a:r>
            <a:r>
              <a:rPr lang="en-US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ru-RU" altLang="ru-RU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734" name="TextBox 11">
            <a:extLst>
              <a:ext uri="{FF2B5EF4-FFF2-40B4-BE49-F238E27FC236}">
                <a16:creationId xmlns:a16="http://schemas.microsoft.com/office/drawing/2014/main" id="{6D45FF47-7491-41FC-FE74-5C3E741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6" y="3179763"/>
            <a:ext cx="1960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Телеграм</a:t>
            </a:r>
          </a:p>
          <a:p>
            <a:pPr eaLnBrk="1" hangingPunct="1"/>
            <a:r>
              <a:rPr lang="en-US" altLang="ru-RU" sz="2000" dirty="0">
                <a:solidFill>
                  <a:srgbClr val="1984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@inhimsgu</a:t>
            </a:r>
            <a:endParaRPr lang="ru-RU" altLang="ru-RU" sz="2000" dirty="0">
              <a:solidFill>
                <a:srgbClr val="1984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735" name="TextBox 13">
            <a:extLst>
              <a:ext uri="{FF2B5EF4-FFF2-40B4-BE49-F238E27FC236}">
                <a16:creationId xmlns:a16="http://schemas.microsoft.com/office/drawing/2014/main" id="{CC719251-05AD-F288-8E3E-9FE37689A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33375"/>
            <a:ext cx="1219200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500" b="1" dirty="0">
                <a:solidFill>
                  <a:srgbClr val="000000"/>
                </a:solidFill>
                <a:latin typeface="Arial Black" panose="020B0A04020102020204" pitchFamily="34" charset="0"/>
              </a:rPr>
              <a:t>Мы в интернете</a:t>
            </a:r>
            <a:endParaRPr lang="ru-RU" altLang="ru-RU" sz="7500" dirty="0"/>
          </a:p>
        </p:txBody>
      </p:sp>
      <p:sp>
        <p:nvSpPr>
          <p:cNvPr id="73736" name="TextBox 12">
            <a:extLst>
              <a:ext uri="{FF2B5EF4-FFF2-40B4-BE49-F238E27FC236}">
                <a16:creationId xmlns:a16="http://schemas.microsoft.com/office/drawing/2014/main" id="{71AF6AE1-DAD2-5F84-27BB-04BF0A43F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616" y="5150496"/>
            <a:ext cx="92527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Электронная почта приёмной комиссии: </a:t>
            </a:r>
          </a:p>
          <a:p>
            <a:pPr algn="ctr" eaLnBrk="1" hangingPunct="1"/>
            <a:r>
              <a:rPr lang="en-US" altLang="ru-RU" sz="3200" dirty="0">
                <a:solidFill>
                  <a:srgbClr val="1984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pk.sgu.chem@mail.ru</a:t>
            </a:r>
          </a:p>
          <a:p>
            <a:pPr eaLnBrk="1" hangingPunct="1"/>
            <a:endParaRPr lang="ru-RU" altLang="ru-RU" sz="3200" dirty="0">
              <a:solidFill>
                <a:srgbClr val="1984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3737" name="Рисунок 9">
            <a:extLst>
              <a:ext uri="{FF2B5EF4-FFF2-40B4-BE49-F238E27FC236}">
                <a16:creationId xmlns:a16="http://schemas.microsoft.com/office/drawing/2014/main" id="{A46F8B37-AA40-45CD-3ACB-DE9DD49DB9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7577" y="1764507"/>
            <a:ext cx="162089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Фосагро — Википедия">
            <a:extLst>
              <a:ext uri="{FF2B5EF4-FFF2-40B4-BE49-F238E27FC236}">
                <a16:creationId xmlns:a16="http://schemas.microsoft.com/office/drawing/2014/main" id="{AF313B92-E127-1EB3-D014-C450A43E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4333" y="4844796"/>
            <a:ext cx="24714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https://poisk-firm.ru/storage/employer/logo/48/07/a7/f97410242e193b569a478bf4f5.png">
            <a:extLst>
              <a:ext uri="{FF2B5EF4-FFF2-40B4-BE49-F238E27FC236}">
                <a16:creationId xmlns:a16="http://schemas.microsoft.com/office/drawing/2014/main" id="{F32D113E-8184-F8C8-7864-D083D3ED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54" y="4979505"/>
            <a:ext cx="2027166" cy="177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Прямоугольник 6">
            <a:extLst>
              <a:ext uri="{FF2B5EF4-FFF2-40B4-BE49-F238E27FC236}">
                <a16:creationId xmlns:a16="http://schemas.microsoft.com/office/drawing/2014/main" id="{03648693-72AD-B048-311B-645202FAD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56" y="1331307"/>
            <a:ext cx="6336656" cy="34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3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Традиционные специальности:</a:t>
            </a:r>
          </a:p>
          <a:p>
            <a:pPr eaLnBrk="1" hangingPunct="1"/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Химик–исследователь</a:t>
            </a:r>
          </a:p>
          <a:p>
            <a:pPr eaLnBrk="1" hangingPunct="1"/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Химик–эксперт</a:t>
            </a:r>
          </a:p>
          <a:p>
            <a:pPr eaLnBrk="1" hangingPunct="1"/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Химик–энергетик</a:t>
            </a:r>
          </a:p>
          <a:p>
            <a:pPr eaLnBrk="1" hangingPunct="1"/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Химик–синтетик</a:t>
            </a:r>
          </a:p>
          <a:p>
            <a:pPr eaLnBrk="1" hangingPunct="1"/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Химик–эколог</a:t>
            </a:r>
          </a:p>
        </p:txBody>
      </p:sp>
      <p:sp>
        <p:nvSpPr>
          <p:cNvPr id="15366" name="Прямоугольник 7">
            <a:extLst>
              <a:ext uri="{FF2B5EF4-FFF2-40B4-BE49-F238E27FC236}">
                <a16:creationId xmlns:a16="http://schemas.microsoft.com/office/drawing/2014/main" id="{707A1E58-8D64-6F73-C0B0-000547736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037" y="1334249"/>
            <a:ext cx="5040559" cy="342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3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Специальности</a:t>
            </a:r>
            <a:br>
              <a:rPr lang="en-US" altLang="ru-RU" sz="3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ru-RU" sz="3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XXI </a:t>
            </a:r>
            <a:r>
              <a:rPr lang="ru-RU" altLang="ru-RU" sz="3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века:</a:t>
            </a:r>
          </a:p>
          <a:p>
            <a:pPr eaLnBrk="1" hangingPunct="1">
              <a:spcAft>
                <a:spcPts val="200"/>
              </a:spcAft>
            </a:pPr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Конструктор новых материалов</a:t>
            </a:r>
          </a:p>
          <a:p>
            <a:pPr eaLnBrk="1" hangingPunct="1"/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ИТ–химик</a:t>
            </a:r>
          </a:p>
          <a:p>
            <a:pPr eaLnBrk="1" hangingPunct="1"/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Биохимик</a:t>
            </a:r>
          </a:p>
          <a:p>
            <a:pPr eaLnBrk="1" hangingPunct="1"/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Химик–нанотехнолог </a:t>
            </a:r>
          </a:p>
        </p:txBody>
      </p:sp>
      <p:sp>
        <p:nvSpPr>
          <p:cNvPr id="15367" name="Rectangle 5">
            <a:extLst>
              <a:ext uri="{FF2B5EF4-FFF2-40B4-BE49-F238E27FC236}">
                <a16:creationId xmlns:a16="http://schemas.microsoft.com/office/drawing/2014/main" id="{EA31C6A1-89DA-EAD5-7CC1-4CD522882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12133"/>
            <a:ext cx="964902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Кем я буду работать?</a:t>
            </a:r>
            <a:endParaRPr lang="ru-RU" altLang="ru-RU" sz="44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371BDC-7566-DD56-A992-5A1CC3CFBA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302" y="4852040"/>
            <a:ext cx="2133703" cy="19446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F34870-21EF-65FD-AA64-C64E5EDC81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351" y="4979407"/>
            <a:ext cx="1680751" cy="1689953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3">
            <a:extLst>
              <a:ext uri="{FF2B5EF4-FFF2-40B4-BE49-F238E27FC236}">
                <a16:creationId xmlns:a16="http://schemas.microsoft.com/office/drawing/2014/main" id="{34B29447-C415-D9C9-353B-6CFD0CF5C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2487437"/>
            <a:ext cx="7915275" cy="181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6600" b="1" dirty="0">
                <a:solidFill>
                  <a:srgbClr val="000000"/>
                </a:solidFill>
                <a:latin typeface="Arial Black" panose="020B0A04020102020204" pitchFamily="34" charset="0"/>
              </a:rPr>
              <a:t>Спасибо </a:t>
            </a:r>
            <a:br>
              <a:rPr lang="ru-RU" altLang="ru-RU" sz="6600" b="1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ru-RU" altLang="ru-RU" sz="6600" b="1" dirty="0">
                <a:solidFill>
                  <a:srgbClr val="000000"/>
                </a:solidFill>
                <a:latin typeface="Arial Black" panose="020B0A04020102020204" pitchFamily="34" charset="0"/>
              </a:rPr>
              <a:t>за внимание!</a:t>
            </a:r>
            <a:endParaRPr lang="ru-RU" altLang="ru-RU" sz="6600" dirty="0"/>
          </a:p>
        </p:txBody>
      </p:sp>
      <p:sp>
        <p:nvSpPr>
          <p:cNvPr id="74755" name="TextBox 12">
            <a:extLst>
              <a:ext uri="{FF2B5EF4-FFF2-40B4-BE49-F238E27FC236}">
                <a16:creationId xmlns:a16="http://schemas.microsoft.com/office/drawing/2014/main" id="{5187E20A-188A-6B7A-286C-F3D8F8D4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143" y="4370563"/>
            <a:ext cx="828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Ждём ваших вопросов!</a:t>
            </a:r>
            <a:endParaRPr lang="ru-RU" altLang="ru-RU" sz="3200" dirty="0">
              <a:solidFill>
                <a:srgbClr val="1984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4" descr="Химия рисунки вектор | Бесплатно векторы">
            <a:extLst>
              <a:ext uri="{FF2B5EF4-FFF2-40B4-BE49-F238E27FC236}">
                <a16:creationId xmlns:a16="http://schemas.microsoft.com/office/drawing/2014/main" id="{C9C06DAE-9A22-6046-1CD8-E07EFB733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168" y="1268760"/>
            <a:ext cx="4232634" cy="4018681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2">
            <a:extLst>
              <a:ext uri="{FF2B5EF4-FFF2-40B4-BE49-F238E27FC236}">
                <a16:creationId xmlns:a16="http://schemas.microsoft.com/office/drawing/2014/main" id="{5251E1EF-645C-0331-64D8-037E520E99F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8957" y="1268760"/>
            <a:ext cx="11569692" cy="5653658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Химические предприятия:</a:t>
            </a:r>
          </a:p>
          <a:p>
            <a:pPr marL="180000" indent="0" eaLnBrk="1" hangingPunct="1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ru-RU" altLang="ru-RU" sz="2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Саратоворгсинтез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Апатит-Фосагро, </a:t>
            </a:r>
            <a:r>
              <a:rPr lang="ru-RU" altLang="ru-RU" sz="2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Акрипол</a:t>
            </a:r>
            <a:endParaRPr lang="ru-RU" altLang="ru-RU" sz="25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Биотехнологические и фармацевтические предприятия:</a:t>
            </a:r>
          </a:p>
          <a:p>
            <a:pPr marL="180000" indent="0" eaLnBrk="1" hangingPunct="1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ru-RU" altLang="ru-RU" sz="2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Биоамид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altLang="ru-RU" sz="2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Нита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-фарм, Озон-фармацевтика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Аналитические лаборатории:</a:t>
            </a:r>
          </a:p>
          <a:p>
            <a:pPr marL="180000" indent="0" eaLnBrk="1" hangingPunct="1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Экологические, криминалистические, пищевые, технологические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25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Технологические предприятия:</a:t>
            </a:r>
          </a:p>
          <a:p>
            <a:pPr marL="180000" indent="0" eaLnBrk="1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Алмаз, ИНИУС, Саратов-стекло, </a:t>
            </a:r>
            <a:r>
              <a:rPr lang="ru-RU" altLang="ru-RU" sz="2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ЭкоХимАналит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НИТИ </a:t>
            </a:r>
            <a:r>
              <a:rPr lang="ru-RU" altLang="ru-RU" sz="2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Тесар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Литий-Элемент, </a:t>
            </a:r>
            <a:r>
              <a:rPr lang="ru-RU" altLang="ru-RU" sz="2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ДиаЭМ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(Москва), Сансет (Санкт-Петербург), Сигнал (Москва), АКОМ (Жигулевск), </a:t>
            </a:r>
            <a:r>
              <a:rPr lang="ru-RU" altLang="ru-RU" sz="2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Полихим</a:t>
            </a:r>
            <a:r>
              <a:rPr lang="ru-RU" altLang="ru-RU" sz="2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(Сосновый Бор)</a:t>
            </a:r>
            <a:endParaRPr lang="ru-RU" altLang="ru-RU" sz="25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81063B3-6158-FE5A-71BB-99BA97B4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312133"/>
            <a:ext cx="964902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dirty="0">
                <a:solidFill>
                  <a:srgbClr val="000000"/>
                </a:solidFill>
                <a:latin typeface="Arial Black" panose="020B0A04020102020204" pitchFamily="34" charset="0"/>
              </a:rPr>
              <a:t>Где я буду работать?</a:t>
            </a:r>
            <a:endParaRPr lang="ru-RU" altLang="ru-RU" sz="4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un9-77.userapi.com/impf/c854228/v854228225/10d6dd/A_GpdKfzoS8.jpg?size=1280x853&amp;quality=96&amp;sign=620f81d5fa40a7c1cc93676ef2298da3&amp;type=album">
            <a:extLst>
              <a:ext uri="{FF2B5EF4-FFF2-40B4-BE49-F238E27FC236}">
                <a16:creationId xmlns:a16="http://schemas.microsoft.com/office/drawing/2014/main" id="{464A05FB-8342-378C-561B-1967698EF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1744" y="1356398"/>
            <a:ext cx="7776369" cy="4132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411" name="Прямоугольник 4">
            <a:extLst>
              <a:ext uri="{FF2B5EF4-FFF2-40B4-BE49-F238E27FC236}">
                <a16:creationId xmlns:a16="http://schemas.microsoft.com/office/drawing/2014/main" id="{48DB8910-074C-BFBD-F80D-1EE640DB9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56" y="1229464"/>
            <a:ext cx="8856984" cy="43550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Microsoft Sans Serif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Microsoft Sans Serif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Microsoft Sans Serif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Исследование состава</a:t>
            </a:r>
            <a:r>
              <a:rPr lang="en-US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и свойств </a:t>
            </a:r>
            <a:br>
              <a:rPr lang="en-US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веществ и материалов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Экспертиза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Биомедицинская химия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2800" dirty="0" err="1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Нанохимия</a:t>
            </a:r>
            <a:endParaRPr lang="ru-RU" altLang="ru-RU" sz="2800" dirty="0">
              <a:solidFill>
                <a:schemeClr val="tx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Органические и полимерные </a:t>
            </a:r>
            <a:br>
              <a:rPr lang="ru-RU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материалы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ru-RU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Химические источники тока</a:t>
            </a:r>
            <a:r>
              <a:rPr lang="en-US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altLang="ru-RU" sz="2800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800" i="1" dirty="0">
                <a:solidFill>
                  <a:schemeClr val="tx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и </a:t>
            </a:r>
            <a:r>
              <a:rPr lang="ru-RU" altLang="ru-RU" sz="2800" i="1" dirty="0">
                <a:solidFill>
                  <a:srgbClr val="3809FF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многое другое…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BB68871B-60C6-0B67-208F-3E79E67AE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56" y="286469"/>
            <a:ext cx="11641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dirty="0">
                <a:latin typeface="Arial Black" panose="020B0A04020102020204" pitchFamily="34" charset="0"/>
              </a:rPr>
              <a:t>Сопутствующие направления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cdn.bcs-express.ru/article-head/10470.jpg">
            <a:extLst>
              <a:ext uri="{FF2B5EF4-FFF2-40B4-BE49-F238E27FC236}">
                <a16:creationId xmlns:a16="http://schemas.microsoft.com/office/drawing/2014/main" id="{6715B445-59E6-D4AA-F7F7-79A4B0415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"/>
          <a:stretch/>
        </p:blipFill>
        <p:spPr bwMode="auto">
          <a:xfrm>
            <a:off x="506268" y="3505667"/>
            <a:ext cx="5220000" cy="2983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>
            <a:extLst>
              <a:ext uri="{FF2B5EF4-FFF2-40B4-BE49-F238E27FC236}">
                <a16:creationId xmlns:a16="http://schemas.microsoft.com/office/drawing/2014/main" id="{8EDDFF87-CEB0-6738-EE1F-F4D1BD124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0496" y="1622349"/>
            <a:ext cx="917689" cy="135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>
            <a:extLst>
              <a:ext uri="{FF2B5EF4-FFF2-40B4-BE49-F238E27FC236}">
                <a16:creationId xmlns:a16="http://schemas.microsoft.com/office/drawing/2014/main" id="{C50E5CF6-4996-98DB-9416-2FBCD28993E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07368" y="498474"/>
            <a:ext cx="12601399" cy="963614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ru-RU" altLang="ru-RU" sz="4000" b="1" dirty="0">
                <a:solidFill>
                  <a:srgbClr val="000000"/>
                </a:solidFill>
                <a:latin typeface="Arial Black" panose="020B0A04020102020204" pitchFamily="34" charset="0"/>
              </a:rPr>
              <a:t>18.03.01 — </a:t>
            </a:r>
            <a:r>
              <a:rPr lang="ru-RU" altLang="ru-RU" sz="4000" b="1" dirty="0">
                <a:solidFill>
                  <a:srgbClr val="FF6801"/>
                </a:solidFill>
                <a:latin typeface="Arial Black" panose="020B0A04020102020204" pitchFamily="34" charset="0"/>
              </a:rPr>
              <a:t>«Химическая технология»</a:t>
            </a:r>
            <a:br>
              <a:rPr lang="ru-RU" altLang="ru-RU" sz="4000" b="1" dirty="0">
                <a:solidFill>
                  <a:srgbClr val="FF6801"/>
                </a:solidFill>
                <a:latin typeface="Arial Black" panose="020B0A04020102020204" pitchFamily="34" charset="0"/>
              </a:rPr>
            </a:br>
            <a:r>
              <a:rPr lang="ru-RU" altLang="ru-RU" sz="4000" dirty="0">
                <a:solidFill>
                  <a:srgbClr val="000000"/>
                </a:solidFill>
                <a:latin typeface="Arial Black" panose="020B0A04020102020204" pitchFamily="34" charset="0"/>
              </a:rPr>
              <a:t>Проходной балл (2022) — </a:t>
            </a:r>
            <a:r>
              <a:rPr lang="ru-RU" altLang="ru-RU" sz="4000" dirty="0">
                <a:solidFill>
                  <a:srgbClr val="3809FF"/>
                </a:solidFill>
                <a:latin typeface="Arial Black" panose="020B0A04020102020204" pitchFamily="34" charset="0"/>
              </a:rPr>
              <a:t>146</a:t>
            </a:r>
          </a:p>
        </p:txBody>
      </p:sp>
      <p:sp>
        <p:nvSpPr>
          <p:cNvPr id="18437" name="Прямоугольник 6">
            <a:extLst>
              <a:ext uri="{FF2B5EF4-FFF2-40B4-BE49-F238E27FC236}">
                <a16:creationId xmlns:a16="http://schemas.microsoft.com/office/drawing/2014/main" id="{F30E9DEF-90C6-419B-1F02-E67FC42BC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88" y="1779267"/>
            <a:ext cx="957701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</a:pPr>
            <a:r>
              <a:rPr lang="ru-RU" altLang="ru-RU" sz="3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Профиль подготовки:</a:t>
            </a:r>
            <a:endParaRPr lang="ru-RU" altLang="ru-RU" sz="3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ru-RU" altLang="ru-RU" sz="3000" b="1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</a:t>
            </a:r>
            <a:r>
              <a:rPr lang="ru-RU" altLang="ru-RU" sz="3000" dirty="0">
                <a:solidFill>
                  <a:srgbClr val="380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Химическая технология природных энергоносителей и углеродных</a:t>
            </a:r>
            <a:r>
              <a:rPr lang="en-US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3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материалов</a:t>
            </a:r>
          </a:p>
        </p:txBody>
      </p:sp>
      <p:pic>
        <p:nvPicPr>
          <p:cNvPr id="18438" name="Picture 7">
            <a:extLst>
              <a:ext uri="{FF2B5EF4-FFF2-40B4-BE49-F238E27FC236}">
                <a16:creationId xmlns:a16="http://schemas.microsoft.com/office/drawing/2014/main" id="{8BC6AC02-2546-F210-98DF-CBAF8AA83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3599" y="3505667"/>
            <a:ext cx="5220000" cy="2929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host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3451</TotalTime>
  <Words>2263</Words>
  <Application>Microsoft Macintosh PowerPoint</Application>
  <PresentationFormat>Широкоэкранный</PresentationFormat>
  <Paragraphs>407</Paragraphs>
  <Slides>60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60</vt:i4>
      </vt:variant>
    </vt:vector>
  </HeadingPairs>
  <TitlesOfParts>
    <vt:vector size="72" baseType="lpstr">
      <vt:lpstr>Arial</vt:lpstr>
      <vt:lpstr>Arial Black</vt:lpstr>
      <vt:lpstr>Calibri</vt:lpstr>
      <vt:lpstr>Geometria</vt:lpstr>
      <vt:lpstr>Roboto Mono Regular Bold Italic</vt:lpstr>
      <vt:lpstr>Times New Roman</vt:lpstr>
      <vt:lpstr>Trebuchet MS</vt:lpstr>
      <vt:lpstr>Verdana</vt:lpstr>
      <vt:lpstr>Ghost</vt:lpstr>
      <vt:lpstr>Office Theme</vt:lpstr>
      <vt:lpstr>1_Office Theme</vt:lpstr>
      <vt:lpstr>Оформление по умолчанию</vt:lpstr>
      <vt:lpstr>Презентация PowerPoint</vt:lpstr>
      <vt:lpstr>Презентация PowerPoint</vt:lpstr>
      <vt:lpstr>Добро пожаловать  в Институт химии   год основания — 1929</vt:lpstr>
      <vt:lpstr>Направления подготовки по программам бакалавриата</vt:lpstr>
      <vt:lpstr>04.03.01 — «Химия» Проходной балл (2022) — 139</vt:lpstr>
      <vt:lpstr>Презентация PowerPoint</vt:lpstr>
      <vt:lpstr>Презентация PowerPoint</vt:lpstr>
      <vt:lpstr>Презентация PowerPoint</vt:lpstr>
      <vt:lpstr>18.03.01 — «Химическая технология» Проходной балл (2022) — 146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Наука в Институте химии</vt:lpstr>
      <vt:lpstr>Аналитическая химия и химическая экспертиза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Студенческий совет Института химии</vt:lpstr>
      <vt:lpstr>Презентация PowerPoint</vt:lpstr>
      <vt:lpstr>Презентация PowerPoint</vt:lpstr>
      <vt:lpstr>Презентация PowerPoint</vt:lpstr>
      <vt:lpstr>Приёмная кампания 2024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2022.10.16. День открытых дверей</dc:title>
  <dc:creator>79271003308</dc:creator>
  <cp:lastModifiedBy>v s</cp:lastModifiedBy>
  <cp:revision>178</cp:revision>
  <dcterms:created xsi:type="dcterms:W3CDTF">2021-10-24T15:33:14Z</dcterms:created>
  <dcterms:modified xsi:type="dcterms:W3CDTF">2023-10-22T08:28:32Z</dcterms:modified>
</cp:coreProperties>
</file>